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9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3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4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5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6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7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8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9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1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3.xml" ContentType="application/vnd.openxmlformats-officedocument.theme+xml"/>
  <Override PartName="/ppt/theme/theme34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83" r:id="rId3"/>
    <p:sldMasterId id="2147483685" r:id="rId4"/>
    <p:sldMasterId id="2147483687" r:id="rId5"/>
    <p:sldMasterId id="2147483689" r:id="rId6"/>
    <p:sldMasterId id="2147483691" r:id="rId7"/>
    <p:sldMasterId id="2147483693" r:id="rId8"/>
    <p:sldMasterId id="2147484659" r:id="rId9"/>
    <p:sldMasterId id="2147485338" r:id="rId10"/>
    <p:sldMasterId id="2147485350" r:id="rId11"/>
    <p:sldMasterId id="2147485362" r:id="rId12"/>
    <p:sldMasterId id="2147485375" r:id="rId13"/>
    <p:sldMasterId id="2147485388" r:id="rId14"/>
    <p:sldMasterId id="2147485401" r:id="rId15"/>
    <p:sldMasterId id="2147485414" r:id="rId16"/>
    <p:sldMasterId id="2147485427" r:id="rId17"/>
    <p:sldMasterId id="2147485440" r:id="rId18"/>
    <p:sldMasterId id="2147485453" r:id="rId19"/>
    <p:sldMasterId id="2147485466" r:id="rId20"/>
    <p:sldMasterId id="2147485479" r:id="rId21"/>
    <p:sldMasterId id="2147485492" r:id="rId22"/>
    <p:sldMasterId id="2147485505" r:id="rId23"/>
    <p:sldMasterId id="2147485519" r:id="rId24"/>
    <p:sldMasterId id="2147485531" r:id="rId25"/>
    <p:sldMasterId id="2147485544" r:id="rId26"/>
    <p:sldMasterId id="2147485556" r:id="rId27"/>
    <p:sldMasterId id="2147485570" r:id="rId28"/>
    <p:sldMasterId id="2147485583" r:id="rId29"/>
    <p:sldMasterId id="2147485597" r:id="rId30"/>
    <p:sldMasterId id="2147485610" r:id="rId31"/>
    <p:sldMasterId id="2147485632" r:id="rId32"/>
  </p:sldMasterIdLst>
  <p:notesMasterIdLst>
    <p:notesMasterId r:id="rId50"/>
  </p:notesMasterIdLst>
  <p:handoutMasterIdLst>
    <p:handoutMasterId r:id="rId51"/>
  </p:handoutMasterIdLst>
  <p:sldIdLst>
    <p:sldId id="482" r:id="rId33"/>
    <p:sldId id="461" r:id="rId34"/>
    <p:sldId id="479" r:id="rId35"/>
    <p:sldId id="463" r:id="rId36"/>
    <p:sldId id="465" r:id="rId37"/>
    <p:sldId id="468" r:id="rId38"/>
    <p:sldId id="470" r:id="rId39"/>
    <p:sldId id="472" r:id="rId40"/>
    <p:sldId id="481" r:id="rId41"/>
    <p:sldId id="469" r:id="rId42"/>
    <p:sldId id="474" r:id="rId43"/>
    <p:sldId id="466" r:id="rId44"/>
    <p:sldId id="480" r:id="rId45"/>
    <p:sldId id="456" r:id="rId46"/>
    <p:sldId id="475" r:id="rId47"/>
    <p:sldId id="476" r:id="rId48"/>
    <p:sldId id="477" r:id="rId49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8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F03"/>
    <a:srgbClr val="CC3300"/>
    <a:srgbClr val="E8A828"/>
    <a:srgbClr val="DFC421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55" d="100"/>
          <a:sy n="55" d="100"/>
        </p:scale>
        <p:origin x="-1050" y="-108"/>
      </p:cViewPr>
      <p:guideLst>
        <p:guide orient="horz" pos="1888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VikStepanova\AppData\Local\Microsoft\Windows\Temporary%20Internet%20Files\Content.Outlook\BQ7XKZK8\&#1057;&#1074;&#1086;&#1076;%20&#1089;&#1090;&#1072;&#1090;&#1080;&#1089;&#1090;&#1080;&#1082;&#1080;%20&#1087;&#1086;%20&#1079;&#1072;&#1103;&#1074;&#1080;&#1090;&#1077;&#1083;&#1103;&#1084;%202013-2014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VikStepanova\Documents\&#1055;&#1088;&#1077;&#1079;&#1077;&#1085;&#1090;&#1072;&#1094;&#1080;&#1080;\&#1085;&#1072;&#1088;&#1091;&#1096;&#1077;&#1085;&#1080;&#1103;_&#1074;&#1080;&#1076;&#1099;\&#1076;&#1072;&#1085;&#1085;&#1099;&#1077;_&#1085;&#1072;&#1088;&#1091;&#1096;&#1077;&#1085;&#1080;&#1103;_%20&#1074;&#1080;&#1076;&#1099;_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VikStepanova\Documents\&#1055;&#1088;&#1077;&#1079;&#1077;&#1085;&#1090;&#1072;&#1094;&#1080;&#1080;\&#1076;&#1072;&#1085;&#1085;&#1099;&#1077;%20&#1087;&#1086;%20&#1057;&#1056;_2015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18731252083099E-2"/>
          <c:y val="0.19796275359382726"/>
          <c:w val="0.56373875124986117"/>
          <c:h val="0.67091891750589805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PowerPoint]Лист1'!$A$35</c:f>
              <c:strCache>
                <c:ptCount val="1"/>
                <c:pt idx="0">
                  <c:v>доля жалоб от числа закупок</c:v>
                </c:pt>
              </c:strCache>
            </c:strRef>
          </c:tx>
          <c:marker>
            <c:symbol val="circle"/>
            <c:size val="7"/>
            <c:spPr>
              <a:solidFill>
                <a:srgbClr val="C00000"/>
              </a:solidFill>
            </c:spPr>
          </c:marker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C3300"/>
                  </a:solidFill>
                </a:ln>
              </c:spPr>
            </c:marker>
            <c:bubble3D val="0"/>
            <c:spPr>
              <a:ln>
                <a:solidFill>
                  <a:srgbClr val="CC3300"/>
                </a:solidFill>
              </a:ln>
            </c:spPr>
          </c:dPt>
          <c:dPt>
            <c:idx val="2"/>
            <c:marker>
              <c:spPr>
                <a:solidFill>
                  <a:srgbClr val="CC3300"/>
                </a:solidFill>
                <a:ln>
                  <a:solidFill>
                    <a:srgbClr val="CC3300"/>
                  </a:solidFill>
                </a:ln>
              </c:spPr>
            </c:marker>
            <c:bubble3D val="0"/>
            <c:spPr>
              <a:ln>
                <a:solidFill>
                  <a:srgbClr val="CC3300"/>
                </a:solidFill>
              </a:ln>
            </c:spPr>
          </c:dPt>
          <c:dLbls>
            <c:dLbl>
              <c:idx val="0"/>
              <c:layout>
                <c:manualLayout>
                  <c:x val="-1.6581873982030804E-2"/>
                  <c:y val="-4.1936482642103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81873982030804E-2"/>
                  <c:y val="-3.946963072197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372154463776379E-3"/>
                  <c:y val="-2.713537112136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PowerPoint]Лист1'!$B$34:$D$34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'[Диаграмма в Microsoft PowerPoint]Лист1'!$B$35:$D$35</c:f>
              <c:numCache>
                <c:formatCode>General</c:formatCode>
                <c:ptCount val="3"/>
                <c:pt idx="0">
                  <c:v>2.0299999999999998</c:v>
                </c:pt>
                <c:pt idx="1">
                  <c:v>1.95</c:v>
                </c:pt>
                <c:pt idx="2">
                  <c:v>1.48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PowerPoint]Лист1'!$A$36</c:f>
              <c:strCache>
                <c:ptCount val="1"/>
                <c:pt idx="0">
                  <c:v>доля обоснованных жалоб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581873982030804E-2"/>
                  <c:y val="-5.180389032259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372154463776379E-3"/>
                  <c:y val="-3.453592688173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372154463776379E-3"/>
                  <c:y val="-3.946963072197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PowerPoint]Лист1'!$B$34:$D$34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'[Диаграмма в Microsoft PowerPoint]Лист1'!$B$36:$D$36</c:f>
              <c:numCache>
                <c:formatCode>General</c:formatCode>
                <c:ptCount val="3"/>
                <c:pt idx="0">
                  <c:v>0.61</c:v>
                </c:pt>
                <c:pt idx="1">
                  <c:v>0.49</c:v>
                </c:pt>
                <c:pt idx="2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80800"/>
        <c:axId val="101998976"/>
      </c:lineChart>
      <c:catAx>
        <c:axId val="1019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998976"/>
        <c:crosses val="autoZero"/>
        <c:auto val="1"/>
        <c:lblAlgn val="ctr"/>
        <c:lblOffset val="100"/>
        <c:noMultiLvlLbl val="0"/>
      </c:catAx>
      <c:valAx>
        <c:axId val="10199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980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905843795133873"/>
          <c:y val="0.35098986822814893"/>
          <c:w val="0.39212309743361845"/>
          <c:h val="0.40868334890894475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532111050978263"/>
          <c:y val="0.14822731684783563"/>
          <c:w val="0.63854889139301985"/>
          <c:h val="0.8427791648881118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414142">
                <a:lumMod val="60000"/>
                <a:lumOff val="40000"/>
              </a:srgbClr>
            </a:solidFill>
          </c:spPr>
          <c:invertIfNegative val="0"/>
          <c:cat>
            <c:strRef>
              <c:f>Лист1!$A$5:$A$12</c:f>
              <c:strCache>
                <c:ptCount val="8"/>
                <c:pt idx="0">
                  <c:v>Организация 8</c:v>
                </c:pt>
                <c:pt idx="1">
                  <c:v>Организация 7</c:v>
                </c:pt>
                <c:pt idx="2">
                  <c:v>Организация 6</c:v>
                </c:pt>
                <c:pt idx="3">
                  <c:v>Организация 5</c:v>
                </c:pt>
                <c:pt idx="4">
                  <c:v>Организация 4</c:v>
                </c:pt>
                <c:pt idx="5">
                  <c:v>Организация 3</c:v>
                </c:pt>
                <c:pt idx="6">
                  <c:v>Организация 2</c:v>
                </c:pt>
                <c:pt idx="7">
                  <c:v>Организация 1</c:v>
                </c:pt>
              </c:strCache>
            </c:strRef>
          </c:cat>
          <c:val>
            <c:numRef>
              <c:f>Лист1!$B$5:$B$12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11</c:v>
                </c:pt>
              </c:numCache>
            </c:numRef>
          </c:val>
        </c:ser>
        <c:ser>
          <c:idx val="1"/>
          <c:order val="1"/>
          <c:tx>
            <c:v>число обоснованных жалоб/общее кол-во жалоб</c:v>
          </c:tx>
          <c:spPr>
            <a:solidFill>
              <a:srgbClr val="7F0F03"/>
            </a:solidFill>
          </c:spPr>
          <c:invertIfNegative val="0"/>
          <c:dLbls>
            <c:dLbl>
              <c:idx val="0"/>
              <c:layout>
                <c:manualLayout>
                  <c:x val="6.6862213722284874E-2"/>
                  <c:y val="-1.810361714195498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1 / 4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384608059421965E-2"/>
                  <c:y val="-1.628474029201433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2 / 4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366237084768359"/>
                  <c:y val="-3.4828001567077343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4 / 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09838986144397"/>
                  <c:y val="-6.7309772598366261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4 / 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098925516212485"/>
                  <c:y val="9.7441658529169271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4 / 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589069468471753E-2"/>
                  <c:y val="3.012823136610551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1 / 7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415727617566302"/>
                  <c:y val="-4.6997702009718217E-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3 / 9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6200997508213374"/>
                  <c:y val="-4.8762856758605769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6 / 17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4681588899853384E-2"/>
                  <c:y val="-4.179678811335023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4 / 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9855072463768113E-2"/>
                  <c:y val="-6.269593508189718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ru-RU" sz="1100" b="1"/>
                      <a:t> / 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5217391304347824E-2"/>
                  <c:y val="-4.1797290054598124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2</a:t>
                    </a:r>
                    <a:r>
                      <a:rPr lang="ru-RU" sz="1100" b="1" baseline="0"/>
                      <a:t> / 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6231884057971016E-2"/>
                  <c:y val="-6.2695935081897181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0</a:t>
                    </a:r>
                    <a:r>
                      <a:rPr lang="ru-RU" sz="1100" b="1" baseline="0"/>
                      <a:t> / 9</a:t>
                    </a:r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8342569924409439E-2"/>
                  <c:y val="-6.26962943191423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5 / 13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37017918084615E-2"/>
                  <c:y val="-1.354820054272876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4</a:t>
                    </a:r>
                    <a:r>
                      <a:rPr lang="ru-RU" sz="1100" b="1" baseline="0"/>
                      <a:t> / 21</a:t>
                    </a:r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8.1521739130434784E-2"/>
                  <c:y val="-6.2695935081897181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5 / 12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7.6086956521739135E-2"/>
                  <c:y val="-6.269593508189718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4 / 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Лист1!$A$5:$A$12</c:f>
              <c:strCache>
                <c:ptCount val="8"/>
                <c:pt idx="0">
                  <c:v>Организация 8</c:v>
                </c:pt>
                <c:pt idx="1">
                  <c:v>Организация 7</c:v>
                </c:pt>
                <c:pt idx="2">
                  <c:v>Организация 6</c:v>
                </c:pt>
                <c:pt idx="3">
                  <c:v>Организация 5</c:v>
                </c:pt>
                <c:pt idx="4">
                  <c:v>Организация 4</c:v>
                </c:pt>
                <c:pt idx="5">
                  <c:v>Организация 3</c:v>
                </c:pt>
                <c:pt idx="6">
                  <c:v>Организация 2</c:v>
                </c:pt>
                <c:pt idx="7">
                  <c:v>Организация 1</c:v>
                </c:pt>
              </c:strCache>
            </c:strRef>
          </c:cat>
          <c:val>
            <c:numRef>
              <c:f>Лист1!$C$5:$C$12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85984"/>
        <c:axId val="102507264"/>
        <c:axId val="0"/>
      </c:bar3DChart>
      <c:catAx>
        <c:axId val="102185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02507264"/>
        <c:crosses val="autoZero"/>
        <c:auto val="1"/>
        <c:lblAlgn val="ctr"/>
        <c:lblOffset val="100"/>
        <c:noMultiLvlLbl val="0"/>
      </c:catAx>
      <c:valAx>
        <c:axId val="10250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85984"/>
        <c:crosses val="autoZero"/>
        <c:crossBetween val="between"/>
      </c:valAx>
    </c:plotArea>
    <c:legend>
      <c:legendPos val="t"/>
      <c:legendEntry>
        <c:idx val="0"/>
        <c:delete val="1"/>
      </c:legendEntry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свод!$B$14</c:f>
              <c:strCache>
                <c:ptCount val="1"/>
                <c:pt idx="0">
                  <c:v>заявители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свод!$C$13:$H$13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свод!$C$14:$H$14</c:f>
              <c:numCache>
                <c:formatCode>General</c:formatCode>
                <c:ptCount val="6"/>
                <c:pt idx="0">
                  <c:v>215</c:v>
                </c:pt>
                <c:pt idx="1">
                  <c:v>408</c:v>
                </c:pt>
                <c:pt idx="2">
                  <c:v>460</c:v>
                </c:pt>
                <c:pt idx="3">
                  <c:v>682</c:v>
                </c:pt>
                <c:pt idx="4">
                  <c:v>709</c:v>
                </c:pt>
                <c:pt idx="5">
                  <c:v>681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свод!$B$15</c:f>
              <c:strCache>
                <c:ptCount val="1"/>
                <c:pt idx="0">
                  <c:v>ответчики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свод!$C$13:$H$13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свод!$C$15:$H$15</c:f>
              <c:numCache>
                <c:formatCode>General</c:formatCode>
                <c:ptCount val="6"/>
                <c:pt idx="0">
                  <c:v>65</c:v>
                </c:pt>
                <c:pt idx="1">
                  <c:v>85</c:v>
                </c:pt>
                <c:pt idx="2">
                  <c:v>97</c:v>
                </c:pt>
                <c:pt idx="3">
                  <c:v>121</c:v>
                </c:pt>
                <c:pt idx="4">
                  <c:v>140</c:v>
                </c:pt>
                <c:pt idx="5">
                  <c:v>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37856"/>
        <c:axId val="102539648"/>
      </c:lineChart>
      <c:catAx>
        <c:axId val="10253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539648"/>
        <c:crosses val="autoZero"/>
        <c:auto val="1"/>
        <c:lblAlgn val="ctr"/>
        <c:lblOffset val="100"/>
        <c:noMultiLvlLbl val="0"/>
      </c:catAx>
      <c:valAx>
        <c:axId val="10253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crossAx val="102537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жалоб в АК</c:v>
                </c:pt>
              </c:strCache>
            </c:strRef>
          </c:tx>
          <c:spPr>
            <a:solidFill>
              <a:srgbClr val="7F0F03"/>
            </a:solidFill>
            <a:ln>
              <a:solidFill>
                <a:srgbClr val="7F0F0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969</c:v>
                </c:pt>
                <c:pt idx="1">
                  <c:v>1062</c:v>
                </c:pt>
                <c:pt idx="2">
                  <c:v>949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Экономия (млн.руб.)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2.035168350087416E-2"/>
                  <c:y val="7.9917741361018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27525251311242E-2"/>
                  <c:y val="7.9917741361018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423169189794673E-2"/>
                  <c:y val="-1.198766120415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206</c:v>
                </c:pt>
                <c:pt idx="1">
                  <c:v>103</c:v>
                </c:pt>
                <c:pt idx="2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20608"/>
        <c:axId val="102022144"/>
      </c:barChart>
      <c:catAx>
        <c:axId val="10202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022144"/>
        <c:crosses val="autoZero"/>
        <c:auto val="1"/>
        <c:lblAlgn val="ctr"/>
        <c:lblOffset val="100"/>
        <c:noMultiLvlLbl val="0"/>
      </c:catAx>
      <c:valAx>
        <c:axId val="102022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02020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'2013-2014-2015'!$C$2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'2013-2014-2015'!$B$3:$B$9</c:f>
              <c:strCache>
                <c:ptCount val="7"/>
                <c:pt idx="0">
                  <c:v>Иные нарушения</c:v>
                </c:pt>
                <c:pt idx="1">
                  <c:v>Нарушения, связанные с заключением договора</c:v>
                </c:pt>
                <c:pt idx="2">
                  <c:v>Нарушения порядка и сроков оформления протоколов и их размещения на официальном сайте</c:v>
                </c:pt>
                <c:pt idx="3">
                  <c:v>Неправомерная закупка товаров с указанием торговых марок и наименований марок и наименований предприятий-изготовителей</c:v>
                </c:pt>
                <c:pt idx="4">
                  <c:v>Необоснованный отказ в допуске/допуск к участию заявки</c:v>
                </c:pt>
                <c:pt idx="5">
                  <c:v>Нарушения порядка и сроков проведения процедур закупки</c:v>
                </c:pt>
                <c:pt idx="6">
                  <c:v>Неправомерные требования или отсутствие обязательных сведений в документации процедуры закупки</c:v>
                </c:pt>
              </c:strCache>
            </c:strRef>
          </c:cat>
          <c:val>
            <c:numRef>
              <c:f>'2013-2014-2015'!$C$3:$C$9</c:f>
              <c:numCache>
                <c:formatCode>0%</c:formatCode>
                <c:ptCount val="7"/>
                <c:pt idx="0">
                  <c:v>1.6541353383458645E-2</c:v>
                </c:pt>
                <c:pt idx="1">
                  <c:v>7.5187969924812026E-3</c:v>
                </c:pt>
                <c:pt idx="2">
                  <c:v>4.9624060150375938E-2</c:v>
                </c:pt>
                <c:pt idx="3">
                  <c:v>5.4135338345864661E-2</c:v>
                </c:pt>
                <c:pt idx="4">
                  <c:v>0.20601503759398496</c:v>
                </c:pt>
                <c:pt idx="5">
                  <c:v>0.24812030075187969</c:v>
                </c:pt>
                <c:pt idx="6">
                  <c:v>0.41804511278195489</c:v>
                </c:pt>
              </c:numCache>
            </c:numRef>
          </c:val>
        </c:ser>
        <c:ser>
          <c:idx val="1"/>
          <c:order val="1"/>
          <c:tx>
            <c:strRef>
              <c:f>'2013-2014-2015'!$D$2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F0F03"/>
            </a:solidFill>
            <a:ln>
              <a:solidFill>
                <a:srgbClr val="7F0F0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'2013-2014-2015'!$B$3:$B$9</c:f>
              <c:strCache>
                <c:ptCount val="7"/>
                <c:pt idx="0">
                  <c:v>Иные нарушения</c:v>
                </c:pt>
                <c:pt idx="1">
                  <c:v>Нарушения, связанные с заключением договора</c:v>
                </c:pt>
                <c:pt idx="2">
                  <c:v>Нарушения порядка и сроков оформления протоколов и их размещения на официальном сайте</c:v>
                </c:pt>
                <c:pt idx="3">
                  <c:v>Неправомерная закупка товаров с указанием торговых марок и наименований марок и наименований предприятий-изготовителей</c:v>
                </c:pt>
                <c:pt idx="4">
                  <c:v>Необоснованный отказ в допуске/допуск к участию заявки</c:v>
                </c:pt>
                <c:pt idx="5">
                  <c:v>Нарушения порядка и сроков проведения процедур закупки</c:v>
                </c:pt>
                <c:pt idx="6">
                  <c:v>Неправомерные требования или отсутствие обязательных сведений в документации процедуры закупки</c:v>
                </c:pt>
              </c:strCache>
            </c:strRef>
          </c:cat>
          <c:val>
            <c:numRef>
              <c:f>'2013-2014-2015'!$D$3:$D$9</c:f>
              <c:numCache>
                <c:formatCode>0%</c:formatCode>
                <c:ptCount val="7"/>
                <c:pt idx="0">
                  <c:v>1.0999999999999999E-2</c:v>
                </c:pt>
                <c:pt idx="1">
                  <c:v>6.0000000000000001E-3</c:v>
                </c:pt>
                <c:pt idx="2">
                  <c:v>0.13200000000000001</c:v>
                </c:pt>
                <c:pt idx="3">
                  <c:v>5.0999999999999997E-2</c:v>
                </c:pt>
                <c:pt idx="4">
                  <c:v>0.26800000000000002</c:v>
                </c:pt>
                <c:pt idx="5">
                  <c:v>0.13400000000000001</c:v>
                </c:pt>
                <c:pt idx="6">
                  <c:v>0.39800000000000002</c:v>
                </c:pt>
              </c:numCache>
            </c:numRef>
          </c:val>
        </c:ser>
        <c:ser>
          <c:idx val="2"/>
          <c:order val="2"/>
          <c:tx>
            <c:strRef>
              <c:f>'2013-2014-2015'!$E$2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'2013-2014-2015'!$B$3:$B$9</c:f>
              <c:strCache>
                <c:ptCount val="7"/>
                <c:pt idx="0">
                  <c:v>Иные нарушения</c:v>
                </c:pt>
                <c:pt idx="1">
                  <c:v>Нарушения, связанные с заключением договора</c:v>
                </c:pt>
                <c:pt idx="2">
                  <c:v>Нарушения порядка и сроков оформления протоколов и их размещения на официальном сайте</c:v>
                </c:pt>
                <c:pt idx="3">
                  <c:v>Неправомерная закупка товаров с указанием торговых марок и наименований марок и наименований предприятий-изготовителей</c:v>
                </c:pt>
                <c:pt idx="4">
                  <c:v>Необоснованный отказ в допуске/допуск к участию заявки</c:v>
                </c:pt>
                <c:pt idx="5">
                  <c:v>Нарушения порядка и сроков проведения процедур закупки</c:v>
                </c:pt>
                <c:pt idx="6">
                  <c:v>Неправомерные требования или отсутствие обязательных сведений в документации процедуры закупки</c:v>
                </c:pt>
              </c:strCache>
            </c:strRef>
          </c:cat>
          <c:val>
            <c:numRef>
              <c:f>'2013-2014-2015'!$E$3:$E$9</c:f>
              <c:numCache>
                <c:formatCode>0%</c:formatCode>
                <c:ptCount val="7"/>
                <c:pt idx="0">
                  <c:v>1.0999999999999999E-2</c:v>
                </c:pt>
                <c:pt idx="1">
                  <c:v>2.8000000000000001E-2</c:v>
                </c:pt>
                <c:pt idx="2">
                  <c:v>9.9000000000000005E-2</c:v>
                </c:pt>
                <c:pt idx="3">
                  <c:v>2.1999999999999999E-2</c:v>
                </c:pt>
                <c:pt idx="4">
                  <c:v>0.25600000000000001</c:v>
                </c:pt>
                <c:pt idx="5">
                  <c:v>0.108</c:v>
                </c:pt>
                <c:pt idx="6">
                  <c:v>0.47599999999999998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06880"/>
        <c:axId val="100908416"/>
      </c:barChart>
      <c:catAx>
        <c:axId val="100906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908416"/>
        <c:crossesAt val="0"/>
        <c:auto val="1"/>
        <c:lblAlgn val="ctr"/>
        <c:lblOffset val="100"/>
        <c:noMultiLvlLbl val="0"/>
      </c:catAx>
      <c:valAx>
        <c:axId val="100908416"/>
        <c:scaling>
          <c:orientation val="minMax"/>
          <c:max val="0.5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090688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8589304177412642"/>
          <c:y val="0.59257746116443266"/>
          <c:w val="7.4422531903602179E-2"/>
          <c:h val="0.22791291326172305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Включено в РНП</c:v>
                </c:pt>
              </c:strCache>
            </c:strRef>
          </c:tx>
          <c:spPr>
            <a:solidFill>
              <a:srgbClr val="7F0F03"/>
            </a:solidFill>
            <a:ln>
              <a:solidFill>
                <a:srgbClr val="7F0F0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Лист1!$C$6:$E$6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Лист1!$C$7:$E$7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Не включено</c:v>
                </c:pt>
              </c:strCache>
            </c:strRef>
          </c:tx>
          <c:spPr>
            <a:solidFill>
              <a:srgbClr val="414142">
                <a:lumMod val="60000"/>
                <a:lumOff val="40000"/>
              </a:srgbClr>
            </a:solidFill>
            <a:ln>
              <a:solidFill>
                <a:srgbClr val="414142">
                  <a:lumMod val="60000"/>
                  <a:lumOff val="40000"/>
                </a:srgbClr>
              </a:solidFill>
            </a:ln>
          </c:spPr>
          <c:invertIfNegative val="0"/>
          <c:cat>
            <c:numRef>
              <c:f>Лист1!$C$6:$E$6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669760"/>
        <c:axId val="103671296"/>
      </c:barChart>
      <c:catAx>
        <c:axId val="1036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03671296"/>
        <c:crosses val="autoZero"/>
        <c:auto val="1"/>
        <c:lblAlgn val="ctr"/>
        <c:lblOffset val="100"/>
        <c:noMultiLvlLbl val="0"/>
      </c:catAx>
      <c:valAx>
        <c:axId val="10367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669760"/>
        <c:crosses val="autoZero"/>
        <c:crossBetween val="between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40736"/>
        <c:axId val="104742272"/>
      </c:barChart>
      <c:catAx>
        <c:axId val="10474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04742272"/>
        <c:crosses val="autoZero"/>
        <c:auto val="1"/>
        <c:lblAlgn val="ctr"/>
        <c:lblOffset val="100"/>
        <c:noMultiLvlLbl val="0"/>
      </c:catAx>
      <c:valAx>
        <c:axId val="104742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74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Лист1!$B$36:$B$39</c:f>
              <c:strCache>
                <c:ptCount val="4"/>
                <c:pt idx="0">
                  <c:v>замечание</c:v>
                </c:pt>
                <c:pt idx="1">
                  <c:v>выговор</c:v>
                </c:pt>
                <c:pt idx="2">
                  <c:v>увольнение</c:v>
                </c:pt>
                <c:pt idx="3">
                  <c:v>снижение ИСН, бонуса</c:v>
                </c:pt>
              </c:strCache>
            </c:strRef>
          </c:cat>
          <c:val>
            <c:numRef>
              <c:f>Лист1!$C$36:$C$39</c:f>
              <c:numCache>
                <c:formatCode>General</c:formatCode>
                <c:ptCount val="4"/>
                <c:pt idx="0">
                  <c:v>57</c:v>
                </c:pt>
                <c:pt idx="1">
                  <c:v>10</c:v>
                </c:pt>
                <c:pt idx="2">
                  <c:v>1</c:v>
                </c:pt>
                <c:pt idx="3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Лист1!$D$35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F0F0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Лист1!$B$36:$B$39</c:f>
              <c:strCache>
                <c:ptCount val="4"/>
                <c:pt idx="0">
                  <c:v>замечание</c:v>
                </c:pt>
                <c:pt idx="1">
                  <c:v>выговор</c:v>
                </c:pt>
                <c:pt idx="2">
                  <c:v>увольнение</c:v>
                </c:pt>
                <c:pt idx="3">
                  <c:v>снижение ИСН, бонуса</c:v>
                </c:pt>
              </c:strCache>
            </c:strRef>
          </c:cat>
          <c:val>
            <c:numRef>
              <c:f>Лист1!$D$36:$D$39</c:f>
              <c:numCache>
                <c:formatCode>General</c:formatCode>
                <c:ptCount val="4"/>
                <c:pt idx="0">
                  <c:v>50</c:v>
                </c:pt>
                <c:pt idx="1">
                  <c:v>21</c:v>
                </c:pt>
                <c:pt idx="2">
                  <c:v>8</c:v>
                </c:pt>
                <c:pt idx="3">
                  <c:v>87</c:v>
                </c:pt>
              </c:numCache>
            </c:numRef>
          </c:val>
        </c:ser>
        <c:ser>
          <c:idx val="2"/>
          <c:order val="2"/>
          <c:tx>
            <c:strRef>
              <c:f>Лист1!$E$35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Лист1!$B$36:$B$39</c:f>
              <c:strCache>
                <c:ptCount val="4"/>
                <c:pt idx="0">
                  <c:v>замечание</c:v>
                </c:pt>
                <c:pt idx="1">
                  <c:v>выговор</c:v>
                </c:pt>
                <c:pt idx="2">
                  <c:v>увольнение</c:v>
                </c:pt>
                <c:pt idx="3">
                  <c:v>снижение ИСН, бонуса</c:v>
                </c:pt>
              </c:strCache>
            </c:strRef>
          </c:cat>
          <c:val>
            <c:numRef>
              <c:f>Лист1!$E$36:$E$39</c:f>
              <c:numCache>
                <c:formatCode>General</c:formatCode>
                <c:ptCount val="4"/>
                <c:pt idx="0">
                  <c:v>48</c:v>
                </c:pt>
                <c:pt idx="1">
                  <c:v>21</c:v>
                </c:pt>
                <c:pt idx="2">
                  <c:v>1</c:v>
                </c:pt>
                <c:pt idx="3">
                  <c:v>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097280"/>
        <c:axId val="102098816"/>
      </c:barChart>
      <c:catAx>
        <c:axId val="1020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098816"/>
        <c:crosses val="autoZero"/>
        <c:auto val="1"/>
        <c:lblAlgn val="ctr"/>
        <c:lblOffset val="100"/>
        <c:noMultiLvlLbl val="0"/>
      </c:catAx>
      <c:valAx>
        <c:axId val="10209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09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846700991926835"/>
          <c:y val="0.89100855718873617"/>
          <c:w val="0.43956816222098261"/>
          <c:h val="8.4381774118121242E-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PowerPoint]Лист1'!$C$27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14142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PowerPoint]Лист1'!$B$28:$B$30</c:f>
              <c:strCache>
                <c:ptCount val="3"/>
                <c:pt idx="0">
                  <c:v>член закупочной комиссии</c:v>
                </c:pt>
                <c:pt idx="1">
                  <c:v>сотрудник подразделения по организации закупок</c:v>
                </c:pt>
                <c:pt idx="2">
                  <c:v>сотрудник подразделения заказчика</c:v>
                </c:pt>
              </c:strCache>
            </c:strRef>
          </c:cat>
          <c:val>
            <c:numRef>
              <c:f>'[Диаграмма в Microsoft PowerPoint]Лист1'!$C$28:$C$30</c:f>
              <c:numCache>
                <c:formatCode>General</c:formatCode>
                <c:ptCount val="3"/>
                <c:pt idx="0">
                  <c:v>48</c:v>
                </c:pt>
                <c:pt idx="1">
                  <c:v>38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PowerPoint]Лист1'!$D$27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F0F0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PowerPoint]Лист1'!$B$28:$B$30</c:f>
              <c:strCache>
                <c:ptCount val="3"/>
                <c:pt idx="0">
                  <c:v>член закупочной комиссии</c:v>
                </c:pt>
                <c:pt idx="1">
                  <c:v>сотрудник подразделения по организации закупок</c:v>
                </c:pt>
                <c:pt idx="2">
                  <c:v>сотрудник подразделения заказчика</c:v>
                </c:pt>
              </c:strCache>
            </c:strRef>
          </c:cat>
          <c:val>
            <c:numRef>
              <c:f>'[Диаграмма в Microsoft PowerPoint]Лист1'!$D$28:$D$30</c:f>
              <c:numCache>
                <c:formatCode>General</c:formatCode>
                <c:ptCount val="3"/>
                <c:pt idx="0">
                  <c:v>41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PowerPoint]Лист1'!$E$27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E87BD">
                <a:lumMod val="50000"/>
              </a:srgbClr>
            </a:solidFill>
            <a:ln>
              <a:solidFill>
                <a:srgbClr val="3E87BD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PowerPoint]Лист1'!$B$28:$B$30</c:f>
              <c:strCache>
                <c:ptCount val="3"/>
                <c:pt idx="0">
                  <c:v>член закупочной комиссии</c:v>
                </c:pt>
                <c:pt idx="1">
                  <c:v>сотрудник подразделения по организации закупок</c:v>
                </c:pt>
                <c:pt idx="2">
                  <c:v>сотрудник подразделения заказчика</c:v>
                </c:pt>
              </c:strCache>
            </c:strRef>
          </c:cat>
          <c:val>
            <c:numRef>
              <c:f>'[Диаграмма в Microsoft PowerPoint]Лист1'!$E$28:$E$30</c:f>
              <c:numCache>
                <c:formatCode>General</c:formatCode>
                <c:ptCount val="3"/>
                <c:pt idx="0">
                  <c:v>22</c:v>
                </c:pt>
                <c:pt idx="1">
                  <c:v>30</c:v>
                </c:pt>
                <c:pt idx="2">
                  <c:v>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138240"/>
        <c:axId val="102139776"/>
      </c:barChart>
      <c:catAx>
        <c:axId val="10213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 Narrow" panose="020B0606020202030204" pitchFamily="34" charset="0"/>
              </a:defRPr>
            </a:pPr>
            <a:endParaRPr lang="ru-RU"/>
          </a:p>
        </c:txPr>
        <c:crossAx val="102139776"/>
        <c:crosses val="autoZero"/>
        <c:auto val="1"/>
        <c:lblAlgn val="ctr"/>
        <c:lblOffset val="100"/>
        <c:noMultiLvlLbl val="0"/>
      </c:catAx>
      <c:valAx>
        <c:axId val="102139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1382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стране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(%)</c:v>
                </c:pt>
                <c:pt idx="1">
                  <c:v>Среднее число участников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 formatCode="_-* #,##0_р_._-;\-* #,##0_р_._-;_-* &quot;-&quot;??_р_._-;_-@_-">
                  <c:v>1</c:v>
                </c:pt>
                <c:pt idx="1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ГК "Росатом"</c:v>
                </c:pt>
              </c:strCache>
            </c:strRef>
          </c:tx>
          <c:spPr>
            <a:solidFill>
              <a:srgbClr val="7F0F03"/>
            </a:solidFill>
            <a:ln>
              <a:solidFill>
                <a:srgbClr val="7F0F03"/>
              </a:solidFill>
            </a:ln>
          </c:spPr>
          <c:invertIfNegative val="0"/>
          <c:dLbls>
            <c:dLbl>
              <c:idx val="0"/>
              <c:layout>
                <c:manualLayout>
                  <c:x val="2.7347198680936054E-2"/>
                  <c:y val="4.5058341682727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(%)</c:v>
                </c:pt>
                <c:pt idx="1">
                  <c:v>Среднее число участников</c:v>
                </c:pt>
              </c:strCache>
            </c:strRef>
          </c:cat>
          <c:val>
            <c:numRef>
              <c:f>Лист1!$C$2:$C$3</c:f>
              <c:numCache>
                <c:formatCode>_-* #,##0_р_._-;\-* #,##0_р_._-;_-* "-"??_р_._-;_-@_-</c:formatCode>
                <c:ptCount val="2"/>
                <c:pt idx="0" formatCode="_-* #,##0.0_р_._-;\-* #,##0.0_р_._-;_-* &quot;-&quot;??_р_._-;_-@_-">
                  <c:v>4.8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60768"/>
        <c:axId val="142962048"/>
      </c:barChart>
      <c:catAx>
        <c:axId val="10496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42962048"/>
        <c:crosses val="autoZero"/>
        <c:auto val="1"/>
        <c:lblAlgn val="ctr"/>
        <c:lblOffset val="100"/>
        <c:noMultiLvlLbl val="0"/>
      </c:catAx>
      <c:valAx>
        <c:axId val="14296204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104960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009486652434799E-2"/>
          <c:y val="0.78806604271732572"/>
          <c:w val="0.89999974833127905"/>
          <c:h val="0.18384573150199576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ЦА ФАС  России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Рассмотрено жалоб</c:v>
                </c:pt>
                <c:pt idx="1">
                  <c:v>Обоснованные</c:v>
                </c:pt>
              </c:strCache>
            </c:strRef>
          </c:cat>
          <c:val>
            <c:numRef>
              <c:f>Лист1!$B$2:$B$3</c:f>
              <c:numCache>
                <c:formatCode>_-* #,##0_р_._-;\-* #,##0_р_._-;_-* "-"??_р_._-;_-@_-</c:formatCode>
                <c:ptCount val="2"/>
                <c:pt idx="0">
                  <c:v>397</c:v>
                </c:pt>
                <c:pt idx="1">
                  <c:v>245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ГК "Росатом"</c:v>
                </c:pt>
              </c:strCache>
            </c:strRef>
          </c:tx>
          <c:spPr>
            <a:solidFill>
              <a:srgbClr val="7F0F03"/>
            </a:solidFill>
            <a:ln>
              <a:solidFill>
                <a:srgbClr val="7F0F03"/>
              </a:solidFill>
            </a:ln>
          </c:spPr>
          <c:invertIfNegative val="0"/>
          <c:dLbls>
            <c:dLbl>
              <c:idx val="0"/>
              <c:layout>
                <c:manualLayout>
                  <c:x val="2.7347198680936054E-2"/>
                  <c:y val="4.5058341682727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Рассмотрено жалоб</c:v>
                </c:pt>
                <c:pt idx="1">
                  <c:v>Обоснованные</c:v>
                </c:pt>
              </c:strCache>
            </c:strRef>
          </c:cat>
          <c:val>
            <c:numRef>
              <c:f>Лист1!$C$2:$C$3</c:f>
              <c:numCache>
                <c:formatCode>_-* #,##0_р_._-;\-* #,##0_р_._-;_-* "-"??_р_._-;_-@_-</c:formatCode>
                <c:ptCount val="2"/>
                <c:pt idx="0">
                  <c:v>657</c:v>
                </c:pt>
                <c:pt idx="1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21376"/>
        <c:axId val="149222912"/>
      </c:barChart>
      <c:catAx>
        <c:axId val="14922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49222912"/>
        <c:crosses val="autoZero"/>
        <c:auto val="1"/>
        <c:lblAlgn val="ctr"/>
        <c:lblOffset val="100"/>
        <c:noMultiLvlLbl val="0"/>
      </c:catAx>
      <c:valAx>
        <c:axId val="149222912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149221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009486652434799E-2"/>
          <c:y val="0.78806604271732572"/>
          <c:w val="0.89999974833127905"/>
          <c:h val="0.1593329548665223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419F6-8CDC-463A-8060-934A6D16983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879B35-9934-4CD5-8462-F2C7D4E16B50}">
      <dgm:prSet phldrT="[Текст]"/>
      <dgm:spPr/>
      <dgm:t>
        <a:bodyPr/>
        <a:lstStyle/>
        <a:p>
          <a:r>
            <a:rPr lang="ru-RU" dirty="0" smtClean="0"/>
            <a:t>кол-во обоснованных жалоб</a:t>
          </a:r>
          <a:endParaRPr lang="ru-RU" dirty="0"/>
        </a:p>
      </dgm:t>
    </dgm:pt>
    <dgm:pt modelId="{41FA8F02-ECDA-42A3-B958-3E4CA7C51A68}" type="parTrans" cxnId="{114C2E6F-707A-4209-9049-5CD9F5C969FD}">
      <dgm:prSet/>
      <dgm:spPr/>
      <dgm:t>
        <a:bodyPr/>
        <a:lstStyle/>
        <a:p>
          <a:endParaRPr lang="ru-RU"/>
        </a:p>
      </dgm:t>
    </dgm:pt>
    <dgm:pt modelId="{C4FBF090-EC2B-4F2F-A390-E0943980D573}" type="sibTrans" cxnId="{114C2E6F-707A-4209-9049-5CD9F5C969FD}">
      <dgm:prSet/>
      <dgm:spPr/>
      <dgm:t>
        <a:bodyPr/>
        <a:lstStyle/>
        <a:p>
          <a:endParaRPr lang="ru-RU"/>
        </a:p>
      </dgm:t>
    </dgm:pt>
    <dgm:pt modelId="{D90F66D7-DF69-49D1-89A5-C27C0588FB80}">
      <dgm:prSet phldrT="[Текст]" custT="1"/>
      <dgm:spPr/>
      <dgm:t>
        <a:bodyPr/>
        <a:lstStyle/>
        <a:p>
          <a:r>
            <a:rPr lang="ru-RU" sz="1100" dirty="0" smtClean="0"/>
            <a:t>«Самый результативный контролер»</a:t>
          </a:r>
          <a:endParaRPr lang="ru-RU" sz="1100" dirty="0"/>
        </a:p>
      </dgm:t>
    </dgm:pt>
    <dgm:pt modelId="{FD9F63A7-021E-4538-8141-0EC1F5587D70}" type="parTrans" cxnId="{DFCEE84B-6E69-4182-830A-28CDA30494D9}">
      <dgm:prSet/>
      <dgm:spPr/>
      <dgm:t>
        <a:bodyPr/>
        <a:lstStyle/>
        <a:p>
          <a:endParaRPr lang="ru-RU"/>
        </a:p>
      </dgm:t>
    </dgm:pt>
    <dgm:pt modelId="{C9B7E45D-933C-4E68-9CE1-4BC9D5ADB1FF}" type="sibTrans" cxnId="{DFCEE84B-6E69-4182-830A-28CDA30494D9}">
      <dgm:prSet/>
      <dgm:spPr/>
      <dgm:t>
        <a:bodyPr/>
        <a:lstStyle/>
        <a:p>
          <a:endParaRPr lang="ru-RU"/>
        </a:p>
      </dgm:t>
    </dgm:pt>
    <dgm:pt modelId="{3990BB91-A9AC-4F2D-BCF9-8AC7AD10565B}">
      <dgm:prSet phldrT="[Текст]"/>
      <dgm:spPr/>
      <dgm:t>
        <a:bodyPr/>
        <a:lstStyle/>
        <a:p>
          <a:r>
            <a:rPr lang="ru-RU" dirty="0" smtClean="0"/>
            <a:t>уникальность доводов</a:t>
          </a:r>
          <a:endParaRPr lang="ru-RU" dirty="0"/>
        </a:p>
      </dgm:t>
    </dgm:pt>
    <dgm:pt modelId="{77596F4B-98CF-4B03-9FB0-191236A8B631}" type="parTrans" cxnId="{7B125751-5AD7-4C56-A239-9255D9E69775}">
      <dgm:prSet/>
      <dgm:spPr/>
      <dgm:t>
        <a:bodyPr/>
        <a:lstStyle/>
        <a:p>
          <a:endParaRPr lang="ru-RU"/>
        </a:p>
      </dgm:t>
    </dgm:pt>
    <dgm:pt modelId="{2EC4C3A8-0B3F-4C48-8895-31EFE947326B}" type="sibTrans" cxnId="{7B125751-5AD7-4C56-A239-9255D9E69775}">
      <dgm:prSet/>
      <dgm:spPr/>
      <dgm:t>
        <a:bodyPr/>
        <a:lstStyle/>
        <a:p>
          <a:endParaRPr lang="ru-RU"/>
        </a:p>
      </dgm:t>
    </dgm:pt>
    <dgm:pt modelId="{6F7AF59F-8F3C-427B-8485-A212D7BF212F}">
      <dgm:prSet phldrT="[Текст]" custT="1"/>
      <dgm:spPr/>
      <dgm:t>
        <a:bodyPr/>
        <a:lstStyle/>
        <a:p>
          <a:r>
            <a:rPr lang="ru-RU" sz="1100" dirty="0" smtClean="0"/>
            <a:t>«Предотвращение нарушений: снижение рисков»</a:t>
          </a:r>
          <a:endParaRPr lang="ru-RU" sz="1100" dirty="0"/>
        </a:p>
      </dgm:t>
    </dgm:pt>
    <dgm:pt modelId="{3FE7628A-CFB1-4D69-8640-1FA4D94D9C6C}" type="parTrans" cxnId="{40F8022D-0B2D-44FF-AD46-D7C111E2C91B}">
      <dgm:prSet/>
      <dgm:spPr/>
      <dgm:t>
        <a:bodyPr/>
        <a:lstStyle/>
        <a:p>
          <a:endParaRPr lang="ru-RU"/>
        </a:p>
      </dgm:t>
    </dgm:pt>
    <dgm:pt modelId="{A8DCAF27-B326-4AC7-8EBB-16DE2B6F6324}" type="sibTrans" cxnId="{40F8022D-0B2D-44FF-AD46-D7C111E2C91B}">
      <dgm:prSet/>
      <dgm:spPr/>
      <dgm:t>
        <a:bodyPr/>
        <a:lstStyle/>
        <a:p>
          <a:endParaRPr lang="ru-RU"/>
        </a:p>
      </dgm:t>
    </dgm:pt>
    <dgm:pt modelId="{4C8008C2-BD0D-4462-999C-FCB113ED06D5}">
      <dgm:prSet phldrT="[Текст]"/>
      <dgm:spPr/>
      <dgm:t>
        <a:bodyPr/>
        <a:lstStyle/>
        <a:p>
          <a:r>
            <a:rPr lang="ru-RU" dirty="0" smtClean="0"/>
            <a:t>сумма экономии по результатам обжалования</a:t>
          </a:r>
          <a:endParaRPr lang="ru-RU" dirty="0"/>
        </a:p>
      </dgm:t>
    </dgm:pt>
    <dgm:pt modelId="{7DF0C4E1-6030-4EE7-8806-97EE94F0BFF4}" type="parTrans" cxnId="{4DE4A867-6AA5-49AB-9C17-B88016388CED}">
      <dgm:prSet/>
      <dgm:spPr/>
      <dgm:t>
        <a:bodyPr/>
        <a:lstStyle/>
        <a:p>
          <a:endParaRPr lang="ru-RU"/>
        </a:p>
      </dgm:t>
    </dgm:pt>
    <dgm:pt modelId="{F13427EB-0C0D-4395-B648-0473473D8969}" type="sibTrans" cxnId="{4DE4A867-6AA5-49AB-9C17-B88016388CED}">
      <dgm:prSet/>
      <dgm:spPr/>
      <dgm:t>
        <a:bodyPr/>
        <a:lstStyle/>
        <a:p>
          <a:endParaRPr lang="ru-RU"/>
        </a:p>
      </dgm:t>
    </dgm:pt>
    <dgm:pt modelId="{749AE1C4-4002-4463-A195-9CDE2D80C032}">
      <dgm:prSet phldrT="[Текст]" custT="1"/>
      <dgm:spPr/>
      <dgm:t>
        <a:bodyPr/>
        <a:lstStyle/>
        <a:p>
          <a:r>
            <a:rPr lang="ru-RU" sz="1000" dirty="0" smtClean="0"/>
            <a:t>«</a:t>
          </a:r>
          <a:r>
            <a:rPr lang="ru-RU" sz="1100" dirty="0" smtClean="0"/>
            <a:t>Общественный контроль: максимальная экономия»</a:t>
          </a:r>
          <a:endParaRPr lang="ru-RU" sz="1000" dirty="0"/>
        </a:p>
      </dgm:t>
    </dgm:pt>
    <dgm:pt modelId="{94A7037C-8711-4A3A-8A2D-C392F4FC928C}" type="parTrans" cxnId="{85F4AFF9-40B1-4DF1-BFA7-161E56FB1A80}">
      <dgm:prSet/>
      <dgm:spPr/>
      <dgm:t>
        <a:bodyPr/>
        <a:lstStyle/>
        <a:p>
          <a:endParaRPr lang="ru-RU"/>
        </a:p>
      </dgm:t>
    </dgm:pt>
    <dgm:pt modelId="{ABFE8884-5FC4-4494-A5C1-C9F88F79C5DB}" type="sibTrans" cxnId="{85F4AFF9-40B1-4DF1-BFA7-161E56FB1A80}">
      <dgm:prSet/>
      <dgm:spPr/>
      <dgm:t>
        <a:bodyPr/>
        <a:lstStyle/>
        <a:p>
          <a:endParaRPr lang="ru-RU"/>
        </a:p>
      </dgm:t>
    </dgm:pt>
    <dgm:pt modelId="{A2BF700F-406D-40EA-949E-DAF59BD02425}">
      <dgm:prSet phldrT="[Текст]"/>
      <dgm:spPr/>
      <dgm:t>
        <a:bodyPr/>
        <a:lstStyle/>
        <a:p>
          <a:r>
            <a:rPr lang="ru-RU" dirty="0" smtClean="0"/>
            <a:t>репутация контролера при исполнении договоров</a:t>
          </a:r>
          <a:endParaRPr lang="ru-RU" dirty="0"/>
        </a:p>
      </dgm:t>
    </dgm:pt>
    <dgm:pt modelId="{542350DF-6B20-4341-B080-720933B42154}" type="parTrans" cxnId="{66167313-E331-4CC5-B839-CB0EC4E05930}">
      <dgm:prSet/>
      <dgm:spPr/>
      <dgm:t>
        <a:bodyPr/>
        <a:lstStyle/>
        <a:p>
          <a:endParaRPr lang="ru-RU"/>
        </a:p>
      </dgm:t>
    </dgm:pt>
    <dgm:pt modelId="{60B17495-BA5C-478E-AC87-31756F036765}" type="sibTrans" cxnId="{66167313-E331-4CC5-B839-CB0EC4E05930}">
      <dgm:prSet/>
      <dgm:spPr/>
      <dgm:t>
        <a:bodyPr/>
        <a:lstStyle/>
        <a:p>
          <a:endParaRPr lang="ru-RU"/>
        </a:p>
      </dgm:t>
    </dgm:pt>
    <dgm:pt modelId="{5721D4A9-E1E5-4ECC-A454-8DDE48F3C8E6}">
      <dgm:prSet phldrT="[Текст]"/>
      <dgm:spPr/>
      <dgm:t>
        <a:bodyPr/>
        <a:lstStyle/>
        <a:p>
          <a:r>
            <a:rPr lang="ru-RU" dirty="0" smtClean="0"/>
            <a:t>влияние доводов на локальные нормативные акты</a:t>
          </a:r>
          <a:endParaRPr lang="ru-RU" dirty="0"/>
        </a:p>
      </dgm:t>
    </dgm:pt>
    <dgm:pt modelId="{1AE83AA4-1CDA-4A6D-AD25-F0DE7EB72449}" type="parTrans" cxnId="{CCEE9852-EB61-4B55-9E41-E4CEF9E07BD9}">
      <dgm:prSet/>
      <dgm:spPr/>
      <dgm:t>
        <a:bodyPr/>
        <a:lstStyle/>
        <a:p>
          <a:endParaRPr lang="ru-RU"/>
        </a:p>
      </dgm:t>
    </dgm:pt>
    <dgm:pt modelId="{BF2F5EDC-8421-4D62-B3B3-043544F5542A}" type="sibTrans" cxnId="{CCEE9852-EB61-4B55-9E41-E4CEF9E07BD9}">
      <dgm:prSet/>
      <dgm:spPr/>
      <dgm:t>
        <a:bodyPr/>
        <a:lstStyle/>
        <a:p>
          <a:endParaRPr lang="ru-RU"/>
        </a:p>
      </dgm:t>
    </dgm:pt>
    <dgm:pt modelId="{3796CD96-9DDB-4469-A900-0CFD93B57562}">
      <dgm:prSet phldrT="[Текст]" custT="1"/>
      <dgm:spPr/>
      <dgm:t>
        <a:bodyPr/>
        <a:lstStyle/>
        <a:p>
          <a:r>
            <a:rPr lang="ru-RU" sz="1100" dirty="0" smtClean="0"/>
            <a:t>«Общественный контролер – партнер в нормотворчестве атомной отрасли»</a:t>
          </a:r>
          <a:endParaRPr lang="ru-RU" sz="1100" dirty="0"/>
        </a:p>
      </dgm:t>
    </dgm:pt>
    <dgm:pt modelId="{C1FA76DC-B165-4292-BA6F-B6E695C93125}" type="parTrans" cxnId="{007C4A79-A265-437D-AF1D-66588FF1765C}">
      <dgm:prSet/>
      <dgm:spPr/>
      <dgm:t>
        <a:bodyPr/>
        <a:lstStyle/>
        <a:p>
          <a:endParaRPr lang="ru-RU"/>
        </a:p>
      </dgm:t>
    </dgm:pt>
    <dgm:pt modelId="{F82B213D-8656-44A7-A955-C7ABC199F1F0}" type="sibTrans" cxnId="{007C4A79-A265-437D-AF1D-66588FF1765C}">
      <dgm:prSet/>
      <dgm:spPr/>
      <dgm:t>
        <a:bodyPr/>
        <a:lstStyle/>
        <a:p>
          <a:endParaRPr lang="ru-RU"/>
        </a:p>
      </dgm:t>
    </dgm:pt>
    <dgm:pt modelId="{3AA965D7-A8F5-4089-97E2-7907A677F942}">
      <dgm:prSet phldrT="[Текст]"/>
      <dgm:spPr/>
      <dgm:t>
        <a:bodyPr/>
        <a:lstStyle/>
        <a:p>
          <a:r>
            <a:rPr lang="ru-RU" dirty="0" smtClean="0"/>
            <a:t>кол-во закупок с участием контролера</a:t>
          </a:r>
          <a:endParaRPr lang="ru-RU" dirty="0"/>
        </a:p>
      </dgm:t>
    </dgm:pt>
    <dgm:pt modelId="{B4196238-88AB-4224-97FA-D4A880DF1473}" type="parTrans" cxnId="{2D2A6BB6-1DB2-4662-BCE4-2BB49E2EDEB6}">
      <dgm:prSet/>
      <dgm:spPr/>
      <dgm:t>
        <a:bodyPr/>
        <a:lstStyle/>
        <a:p>
          <a:endParaRPr lang="ru-RU"/>
        </a:p>
      </dgm:t>
    </dgm:pt>
    <dgm:pt modelId="{86F43A62-BF36-4DED-9B0F-7B31CA859B58}" type="sibTrans" cxnId="{2D2A6BB6-1DB2-4662-BCE4-2BB49E2EDEB6}">
      <dgm:prSet/>
      <dgm:spPr/>
      <dgm:t>
        <a:bodyPr/>
        <a:lstStyle/>
        <a:p>
          <a:endParaRPr lang="ru-RU"/>
        </a:p>
      </dgm:t>
    </dgm:pt>
    <dgm:pt modelId="{BDED5669-8C45-4B5C-A34F-AEF4C62ACBAE}">
      <dgm:prSet phldrT="[Текст]" custT="1"/>
      <dgm:spPr/>
      <dgm:t>
        <a:bodyPr/>
        <a:lstStyle/>
        <a:p>
          <a:r>
            <a:rPr lang="ru-RU" sz="1100" dirty="0" smtClean="0"/>
            <a:t>«Самый активный контролер» </a:t>
          </a:r>
          <a:endParaRPr lang="ru-RU" sz="1100" dirty="0"/>
        </a:p>
      </dgm:t>
    </dgm:pt>
    <dgm:pt modelId="{62157AAF-C5E9-4C32-958C-8577BEEF7770}" type="parTrans" cxnId="{79C72BB2-E2E9-4169-B5F0-EC2F90308664}">
      <dgm:prSet/>
      <dgm:spPr/>
      <dgm:t>
        <a:bodyPr/>
        <a:lstStyle/>
        <a:p>
          <a:endParaRPr lang="ru-RU"/>
        </a:p>
      </dgm:t>
    </dgm:pt>
    <dgm:pt modelId="{23EAA9D6-9B26-49AF-B1F3-3A126A4F9E66}" type="sibTrans" cxnId="{79C72BB2-E2E9-4169-B5F0-EC2F90308664}">
      <dgm:prSet/>
      <dgm:spPr/>
      <dgm:t>
        <a:bodyPr/>
        <a:lstStyle/>
        <a:p>
          <a:endParaRPr lang="ru-RU"/>
        </a:p>
      </dgm:t>
    </dgm:pt>
    <dgm:pt modelId="{5F8C152D-1708-4DB7-B6C8-9E5F64FB8758}" type="pres">
      <dgm:prSet presAssocID="{D4A419F6-8CDC-463A-8060-934A6D1698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538A3-4A40-4742-AE8F-1ABD92420D9D}" type="pres">
      <dgm:prSet presAssocID="{93879B35-9934-4CD5-8462-F2C7D4E16B50}" presName="linNode" presStyleCnt="0"/>
      <dgm:spPr/>
    </dgm:pt>
    <dgm:pt modelId="{89914918-F974-4F28-9C07-939C278DF368}" type="pres">
      <dgm:prSet presAssocID="{93879B35-9934-4CD5-8462-F2C7D4E16B50}" presName="parentText" presStyleLbl="node1" presStyleIdx="0" presStyleCnt="6" custScaleX="100000" custLinFactNeighborX="611" custLinFactNeighborY="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B3CC1-2000-4B30-8DD2-5EFEAA50BA6D}" type="pres">
      <dgm:prSet presAssocID="{93879B35-9934-4CD5-8462-F2C7D4E16B5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01574-0939-4F76-A64D-D31A96B86099}" type="pres">
      <dgm:prSet presAssocID="{C4FBF090-EC2B-4F2F-A390-E0943980D573}" presName="sp" presStyleCnt="0"/>
      <dgm:spPr/>
    </dgm:pt>
    <dgm:pt modelId="{A845AD3A-3D64-4723-B3BE-ABC68F4C84CB}" type="pres">
      <dgm:prSet presAssocID="{3990BB91-A9AC-4F2D-BCF9-8AC7AD10565B}" presName="linNode" presStyleCnt="0"/>
      <dgm:spPr/>
    </dgm:pt>
    <dgm:pt modelId="{4C4330F4-D165-4090-B1F5-11A9ABAC8E18}" type="pres">
      <dgm:prSet presAssocID="{3990BB91-A9AC-4F2D-BCF9-8AC7AD10565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DC035-FE03-4DC2-9618-F939DE3ED5C2}" type="pres">
      <dgm:prSet presAssocID="{3990BB91-A9AC-4F2D-BCF9-8AC7AD10565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F5F90-DD8F-432A-8038-8DFC2EBD56BD}" type="pres">
      <dgm:prSet presAssocID="{2EC4C3A8-0B3F-4C48-8895-31EFE947326B}" presName="sp" presStyleCnt="0"/>
      <dgm:spPr/>
    </dgm:pt>
    <dgm:pt modelId="{229B3389-4DBF-4AA6-9FA4-E9D396138293}" type="pres">
      <dgm:prSet presAssocID="{4C8008C2-BD0D-4462-999C-FCB113ED06D5}" presName="linNode" presStyleCnt="0"/>
      <dgm:spPr/>
    </dgm:pt>
    <dgm:pt modelId="{A9FF61E8-8363-47EF-9D8B-4E5BCCAF021C}" type="pres">
      <dgm:prSet presAssocID="{4C8008C2-BD0D-4462-999C-FCB113ED06D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32F8D-0D42-4550-B62B-F3764EAF6051}" type="pres">
      <dgm:prSet presAssocID="{4C8008C2-BD0D-4462-999C-FCB113ED06D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7B14D-A5B6-4630-8CCA-716AE3AA7F14}" type="pres">
      <dgm:prSet presAssocID="{F13427EB-0C0D-4395-B648-0473473D8969}" presName="sp" presStyleCnt="0"/>
      <dgm:spPr/>
    </dgm:pt>
    <dgm:pt modelId="{CEB347F7-C860-468B-8802-D15EA3FC75C9}" type="pres">
      <dgm:prSet presAssocID="{5721D4A9-E1E5-4ECC-A454-8DDE48F3C8E6}" presName="linNode" presStyleCnt="0"/>
      <dgm:spPr/>
    </dgm:pt>
    <dgm:pt modelId="{55AA6276-5411-4E9E-A576-CD39801468CA}" type="pres">
      <dgm:prSet presAssocID="{5721D4A9-E1E5-4ECC-A454-8DDE48F3C8E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AFF8-FA3E-48E8-BEFB-AFDF21636BA2}" type="pres">
      <dgm:prSet presAssocID="{5721D4A9-E1E5-4ECC-A454-8DDE48F3C8E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8F9C3-F2B4-43AA-9ADC-3B9AC3732846}" type="pres">
      <dgm:prSet presAssocID="{BF2F5EDC-8421-4D62-B3B3-043544F5542A}" presName="sp" presStyleCnt="0"/>
      <dgm:spPr/>
    </dgm:pt>
    <dgm:pt modelId="{DECE775F-B6FB-4ED3-AC03-B145BA0E80A0}" type="pres">
      <dgm:prSet presAssocID="{3AA965D7-A8F5-4089-97E2-7907A677F942}" presName="linNode" presStyleCnt="0"/>
      <dgm:spPr/>
    </dgm:pt>
    <dgm:pt modelId="{33EC30F7-D215-4756-AF7E-35C0354D380C}" type="pres">
      <dgm:prSet presAssocID="{3AA965D7-A8F5-4089-97E2-7907A677F94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6A256-45CE-4F32-897D-7FFC9D3362F4}" type="pres">
      <dgm:prSet presAssocID="{3AA965D7-A8F5-4089-97E2-7907A677F94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92720-E9E0-4472-BA1C-D0ED11A9EDFF}" type="pres">
      <dgm:prSet presAssocID="{86F43A62-BF36-4DED-9B0F-7B31CA859B58}" presName="sp" presStyleCnt="0"/>
      <dgm:spPr/>
    </dgm:pt>
    <dgm:pt modelId="{E5F42D19-DD60-4B85-8165-6407406224C6}" type="pres">
      <dgm:prSet presAssocID="{A2BF700F-406D-40EA-949E-DAF59BD02425}" presName="linNode" presStyleCnt="0"/>
      <dgm:spPr/>
    </dgm:pt>
    <dgm:pt modelId="{6E426F08-FD2D-4F03-98CE-482EADBD8541}" type="pres">
      <dgm:prSet presAssocID="{A2BF700F-406D-40EA-949E-DAF59BD0242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F0295-143C-4B3E-AC1D-ED8E9F1F86F3}" type="presOf" srcId="{5721D4A9-E1E5-4ECC-A454-8DDE48F3C8E6}" destId="{55AA6276-5411-4E9E-A576-CD39801468CA}" srcOrd="0" destOrd="0" presId="urn:microsoft.com/office/officeart/2005/8/layout/vList5"/>
    <dgm:cxn modelId="{DF011E2D-2BA7-4E5F-A959-416B5B0B6969}" type="presOf" srcId="{4C8008C2-BD0D-4462-999C-FCB113ED06D5}" destId="{A9FF61E8-8363-47EF-9D8B-4E5BCCAF021C}" srcOrd="0" destOrd="0" presId="urn:microsoft.com/office/officeart/2005/8/layout/vList5"/>
    <dgm:cxn modelId="{91E603DA-10A8-4C9C-A7F1-BFFE20FB713E}" type="presOf" srcId="{3AA965D7-A8F5-4089-97E2-7907A677F942}" destId="{33EC30F7-D215-4756-AF7E-35C0354D380C}" srcOrd="0" destOrd="0" presId="urn:microsoft.com/office/officeart/2005/8/layout/vList5"/>
    <dgm:cxn modelId="{7B125751-5AD7-4C56-A239-9255D9E69775}" srcId="{D4A419F6-8CDC-463A-8060-934A6D169836}" destId="{3990BB91-A9AC-4F2D-BCF9-8AC7AD10565B}" srcOrd="1" destOrd="0" parTransId="{77596F4B-98CF-4B03-9FB0-191236A8B631}" sibTransId="{2EC4C3A8-0B3F-4C48-8895-31EFE947326B}"/>
    <dgm:cxn modelId="{AF218482-431A-4D40-A1CC-66184410628A}" type="presOf" srcId="{A2BF700F-406D-40EA-949E-DAF59BD02425}" destId="{6E426F08-FD2D-4F03-98CE-482EADBD8541}" srcOrd="0" destOrd="0" presId="urn:microsoft.com/office/officeart/2005/8/layout/vList5"/>
    <dgm:cxn modelId="{66167313-E331-4CC5-B839-CB0EC4E05930}" srcId="{D4A419F6-8CDC-463A-8060-934A6D169836}" destId="{A2BF700F-406D-40EA-949E-DAF59BD02425}" srcOrd="5" destOrd="0" parTransId="{542350DF-6B20-4341-B080-720933B42154}" sibTransId="{60B17495-BA5C-478E-AC87-31756F036765}"/>
    <dgm:cxn modelId="{336A0120-CEDB-4886-8640-5AF0E4EA1E49}" type="presOf" srcId="{93879B35-9934-4CD5-8462-F2C7D4E16B50}" destId="{89914918-F974-4F28-9C07-939C278DF368}" srcOrd="0" destOrd="0" presId="urn:microsoft.com/office/officeart/2005/8/layout/vList5"/>
    <dgm:cxn modelId="{7185A902-5DFA-49CD-8558-446FD7E986CD}" type="presOf" srcId="{3796CD96-9DDB-4469-A900-0CFD93B57562}" destId="{E354AFF8-FA3E-48E8-BEFB-AFDF21636BA2}" srcOrd="0" destOrd="0" presId="urn:microsoft.com/office/officeart/2005/8/layout/vList5"/>
    <dgm:cxn modelId="{21DAFF7D-20C1-449A-8092-B07AA0875099}" type="presOf" srcId="{D90F66D7-DF69-49D1-89A5-C27C0588FB80}" destId="{9B6B3CC1-2000-4B30-8DD2-5EFEAA50BA6D}" srcOrd="0" destOrd="0" presId="urn:microsoft.com/office/officeart/2005/8/layout/vList5"/>
    <dgm:cxn modelId="{46546E90-EC72-4ED5-BCE0-09A47DE1776A}" type="presOf" srcId="{D4A419F6-8CDC-463A-8060-934A6D169836}" destId="{5F8C152D-1708-4DB7-B6C8-9E5F64FB8758}" srcOrd="0" destOrd="0" presId="urn:microsoft.com/office/officeart/2005/8/layout/vList5"/>
    <dgm:cxn modelId="{F47B395F-C84C-4C5C-9F48-3C97F2D56C35}" type="presOf" srcId="{6F7AF59F-8F3C-427B-8485-A212D7BF212F}" destId="{AC5DC035-FE03-4DC2-9618-F939DE3ED5C2}" srcOrd="0" destOrd="0" presId="urn:microsoft.com/office/officeart/2005/8/layout/vList5"/>
    <dgm:cxn modelId="{DFCEE84B-6E69-4182-830A-28CDA30494D9}" srcId="{93879B35-9934-4CD5-8462-F2C7D4E16B50}" destId="{D90F66D7-DF69-49D1-89A5-C27C0588FB80}" srcOrd="0" destOrd="0" parTransId="{FD9F63A7-021E-4538-8141-0EC1F5587D70}" sibTransId="{C9B7E45D-933C-4E68-9CE1-4BC9D5ADB1FF}"/>
    <dgm:cxn modelId="{85F4AFF9-40B1-4DF1-BFA7-161E56FB1A80}" srcId="{4C8008C2-BD0D-4462-999C-FCB113ED06D5}" destId="{749AE1C4-4002-4463-A195-9CDE2D80C032}" srcOrd="0" destOrd="0" parTransId="{94A7037C-8711-4A3A-8A2D-C392F4FC928C}" sibTransId="{ABFE8884-5FC4-4494-A5C1-C9F88F79C5DB}"/>
    <dgm:cxn modelId="{114C2E6F-707A-4209-9049-5CD9F5C969FD}" srcId="{D4A419F6-8CDC-463A-8060-934A6D169836}" destId="{93879B35-9934-4CD5-8462-F2C7D4E16B50}" srcOrd="0" destOrd="0" parTransId="{41FA8F02-ECDA-42A3-B958-3E4CA7C51A68}" sibTransId="{C4FBF090-EC2B-4F2F-A390-E0943980D573}"/>
    <dgm:cxn modelId="{A1490ACC-3704-44D8-8E13-59B704AAF9FD}" type="presOf" srcId="{BDED5669-8C45-4B5C-A34F-AEF4C62ACBAE}" destId="{0E16A256-45CE-4F32-897D-7FFC9D3362F4}" srcOrd="0" destOrd="0" presId="urn:microsoft.com/office/officeart/2005/8/layout/vList5"/>
    <dgm:cxn modelId="{40F8022D-0B2D-44FF-AD46-D7C111E2C91B}" srcId="{3990BB91-A9AC-4F2D-BCF9-8AC7AD10565B}" destId="{6F7AF59F-8F3C-427B-8485-A212D7BF212F}" srcOrd="0" destOrd="0" parTransId="{3FE7628A-CFB1-4D69-8640-1FA4D94D9C6C}" sibTransId="{A8DCAF27-B326-4AC7-8EBB-16DE2B6F6324}"/>
    <dgm:cxn modelId="{9240CD26-6A54-407E-9061-5C5429ED3788}" type="presOf" srcId="{749AE1C4-4002-4463-A195-9CDE2D80C032}" destId="{38B32F8D-0D42-4550-B62B-F3764EAF6051}" srcOrd="0" destOrd="0" presId="urn:microsoft.com/office/officeart/2005/8/layout/vList5"/>
    <dgm:cxn modelId="{4DE4A867-6AA5-49AB-9C17-B88016388CED}" srcId="{D4A419F6-8CDC-463A-8060-934A6D169836}" destId="{4C8008C2-BD0D-4462-999C-FCB113ED06D5}" srcOrd="2" destOrd="0" parTransId="{7DF0C4E1-6030-4EE7-8806-97EE94F0BFF4}" sibTransId="{F13427EB-0C0D-4395-B648-0473473D8969}"/>
    <dgm:cxn modelId="{007C4A79-A265-437D-AF1D-66588FF1765C}" srcId="{5721D4A9-E1E5-4ECC-A454-8DDE48F3C8E6}" destId="{3796CD96-9DDB-4469-A900-0CFD93B57562}" srcOrd="0" destOrd="0" parTransId="{C1FA76DC-B165-4292-BA6F-B6E695C93125}" sibTransId="{F82B213D-8656-44A7-A955-C7ABC199F1F0}"/>
    <dgm:cxn modelId="{79C72BB2-E2E9-4169-B5F0-EC2F90308664}" srcId="{3AA965D7-A8F5-4089-97E2-7907A677F942}" destId="{BDED5669-8C45-4B5C-A34F-AEF4C62ACBAE}" srcOrd="0" destOrd="0" parTransId="{62157AAF-C5E9-4C32-958C-8577BEEF7770}" sibTransId="{23EAA9D6-9B26-49AF-B1F3-3A126A4F9E66}"/>
    <dgm:cxn modelId="{2D2A6BB6-1DB2-4662-BCE4-2BB49E2EDEB6}" srcId="{D4A419F6-8CDC-463A-8060-934A6D169836}" destId="{3AA965D7-A8F5-4089-97E2-7907A677F942}" srcOrd="4" destOrd="0" parTransId="{B4196238-88AB-4224-97FA-D4A880DF1473}" sibTransId="{86F43A62-BF36-4DED-9B0F-7B31CA859B58}"/>
    <dgm:cxn modelId="{CCEE9852-EB61-4B55-9E41-E4CEF9E07BD9}" srcId="{D4A419F6-8CDC-463A-8060-934A6D169836}" destId="{5721D4A9-E1E5-4ECC-A454-8DDE48F3C8E6}" srcOrd="3" destOrd="0" parTransId="{1AE83AA4-1CDA-4A6D-AD25-F0DE7EB72449}" sibTransId="{BF2F5EDC-8421-4D62-B3B3-043544F5542A}"/>
    <dgm:cxn modelId="{ECFFAC55-16FE-4C98-98F8-24004D6DCA5C}" type="presOf" srcId="{3990BB91-A9AC-4F2D-BCF9-8AC7AD10565B}" destId="{4C4330F4-D165-4090-B1F5-11A9ABAC8E18}" srcOrd="0" destOrd="0" presId="urn:microsoft.com/office/officeart/2005/8/layout/vList5"/>
    <dgm:cxn modelId="{2163F50A-DB5A-4ACF-9439-2FA31ACEB87A}" type="presParOf" srcId="{5F8C152D-1708-4DB7-B6C8-9E5F64FB8758}" destId="{F59538A3-4A40-4742-AE8F-1ABD92420D9D}" srcOrd="0" destOrd="0" presId="urn:microsoft.com/office/officeart/2005/8/layout/vList5"/>
    <dgm:cxn modelId="{BF2727DC-DB79-4AE4-BB12-1C5BAC727365}" type="presParOf" srcId="{F59538A3-4A40-4742-AE8F-1ABD92420D9D}" destId="{89914918-F974-4F28-9C07-939C278DF368}" srcOrd="0" destOrd="0" presId="urn:microsoft.com/office/officeart/2005/8/layout/vList5"/>
    <dgm:cxn modelId="{3F9E06AD-360A-41C1-9093-F74FF885D1A2}" type="presParOf" srcId="{F59538A3-4A40-4742-AE8F-1ABD92420D9D}" destId="{9B6B3CC1-2000-4B30-8DD2-5EFEAA50BA6D}" srcOrd="1" destOrd="0" presId="urn:microsoft.com/office/officeart/2005/8/layout/vList5"/>
    <dgm:cxn modelId="{F40E46F2-1640-451E-AA10-9352BF77E15F}" type="presParOf" srcId="{5F8C152D-1708-4DB7-B6C8-9E5F64FB8758}" destId="{58101574-0939-4F76-A64D-D31A96B86099}" srcOrd="1" destOrd="0" presId="urn:microsoft.com/office/officeart/2005/8/layout/vList5"/>
    <dgm:cxn modelId="{85D5133C-BDEB-4A4F-9EDE-779E275E88DB}" type="presParOf" srcId="{5F8C152D-1708-4DB7-B6C8-9E5F64FB8758}" destId="{A845AD3A-3D64-4723-B3BE-ABC68F4C84CB}" srcOrd="2" destOrd="0" presId="urn:microsoft.com/office/officeart/2005/8/layout/vList5"/>
    <dgm:cxn modelId="{204CE693-1B30-4F27-8E22-F5ACF0780F8E}" type="presParOf" srcId="{A845AD3A-3D64-4723-B3BE-ABC68F4C84CB}" destId="{4C4330F4-D165-4090-B1F5-11A9ABAC8E18}" srcOrd="0" destOrd="0" presId="urn:microsoft.com/office/officeart/2005/8/layout/vList5"/>
    <dgm:cxn modelId="{1AE0A514-B2F3-4577-8AE3-BD4CE7A6EDF9}" type="presParOf" srcId="{A845AD3A-3D64-4723-B3BE-ABC68F4C84CB}" destId="{AC5DC035-FE03-4DC2-9618-F939DE3ED5C2}" srcOrd="1" destOrd="0" presId="urn:microsoft.com/office/officeart/2005/8/layout/vList5"/>
    <dgm:cxn modelId="{71CC671D-591C-4586-B20A-30AC28D9CBC7}" type="presParOf" srcId="{5F8C152D-1708-4DB7-B6C8-9E5F64FB8758}" destId="{EE2F5F90-DD8F-432A-8038-8DFC2EBD56BD}" srcOrd="3" destOrd="0" presId="urn:microsoft.com/office/officeart/2005/8/layout/vList5"/>
    <dgm:cxn modelId="{7C96D485-973B-4459-B727-B4CE4C71EF8B}" type="presParOf" srcId="{5F8C152D-1708-4DB7-B6C8-9E5F64FB8758}" destId="{229B3389-4DBF-4AA6-9FA4-E9D396138293}" srcOrd="4" destOrd="0" presId="urn:microsoft.com/office/officeart/2005/8/layout/vList5"/>
    <dgm:cxn modelId="{38358269-1549-40F2-9F2E-67E35766C623}" type="presParOf" srcId="{229B3389-4DBF-4AA6-9FA4-E9D396138293}" destId="{A9FF61E8-8363-47EF-9D8B-4E5BCCAF021C}" srcOrd="0" destOrd="0" presId="urn:microsoft.com/office/officeart/2005/8/layout/vList5"/>
    <dgm:cxn modelId="{AD39C160-1EDF-4A63-AB58-3C5B75DCDF78}" type="presParOf" srcId="{229B3389-4DBF-4AA6-9FA4-E9D396138293}" destId="{38B32F8D-0D42-4550-B62B-F3764EAF6051}" srcOrd="1" destOrd="0" presId="urn:microsoft.com/office/officeart/2005/8/layout/vList5"/>
    <dgm:cxn modelId="{097B9320-9EA8-4304-80C1-26A1D09A0EC0}" type="presParOf" srcId="{5F8C152D-1708-4DB7-B6C8-9E5F64FB8758}" destId="{ECC7B14D-A5B6-4630-8CCA-716AE3AA7F14}" srcOrd="5" destOrd="0" presId="urn:microsoft.com/office/officeart/2005/8/layout/vList5"/>
    <dgm:cxn modelId="{4AE9427B-CF31-4CFC-BED4-8B6C6618452E}" type="presParOf" srcId="{5F8C152D-1708-4DB7-B6C8-9E5F64FB8758}" destId="{CEB347F7-C860-468B-8802-D15EA3FC75C9}" srcOrd="6" destOrd="0" presId="urn:microsoft.com/office/officeart/2005/8/layout/vList5"/>
    <dgm:cxn modelId="{A18F9B6F-A08D-448A-A99F-DD7007EDAB79}" type="presParOf" srcId="{CEB347F7-C860-468B-8802-D15EA3FC75C9}" destId="{55AA6276-5411-4E9E-A576-CD39801468CA}" srcOrd="0" destOrd="0" presId="urn:microsoft.com/office/officeart/2005/8/layout/vList5"/>
    <dgm:cxn modelId="{6C05CBBE-38F2-4AEA-AB66-52DB81CF2D54}" type="presParOf" srcId="{CEB347F7-C860-468B-8802-D15EA3FC75C9}" destId="{E354AFF8-FA3E-48E8-BEFB-AFDF21636BA2}" srcOrd="1" destOrd="0" presId="urn:microsoft.com/office/officeart/2005/8/layout/vList5"/>
    <dgm:cxn modelId="{2909AD46-2B96-4C45-ABBB-0285E22FADFE}" type="presParOf" srcId="{5F8C152D-1708-4DB7-B6C8-9E5F64FB8758}" destId="{C778F9C3-F2B4-43AA-9ADC-3B9AC3732846}" srcOrd="7" destOrd="0" presId="urn:microsoft.com/office/officeart/2005/8/layout/vList5"/>
    <dgm:cxn modelId="{76BB3288-4189-4EED-8CB6-7EA5A126AD7B}" type="presParOf" srcId="{5F8C152D-1708-4DB7-B6C8-9E5F64FB8758}" destId="{DECE775F-B6FB-4ED3-AC03-B145BA0E80A0}" srcOrd="8" destOrd="0" presId="urn:microsoft.com/office/officeart/2005/8/layout/vList5"/>
    <dgm:cxn modelId="{E4163412-111C-4ABC-9FC7-86467A71CDA9}" type="presParOf" srcId="{DECE775F-B6FB-4ED3-AC03-B145BA0E80A0}" destId="{33EC30F7-D215-4756-AF7E-35C0354D380C}" srcOrd="0" destOrd="0" presId="urn:microsoft.com/office/officeart/2005/8/layout/vList5"/>
    <dgm:cxn modelId="{BCE2ED22-F7EB-451D-8176-0D8B53612197}" type="presParOf" srcId="{DECE775F-B6FB-4ED3-AC03-B145BA0E80A0}" destId="{0E16A256-45CE-4F32-897D-7FFC9D3362F4}" srcOrd="1" destOrd="0" presId="urn:microsoft.com/office/officeart/2005/8/layout/vList5"/>
    <dgm:cxn modelId="{17081CCB-908A-45DF-B988-E4E2AF89E11B}" type="presParOf" srcId="{5F8C152D-1708-4DB7-B6C8-9E5F64FB8758}" destId="{12992720-E9E0-4472-BA1C-D0ED11A9EDFF}" srcOrd="9" destOrd="0" presId="urn:microsoft.com/office/officeart/2005/8/layout/vList5"/>
    <dgm:cxn modelId="{18073583-FFB9-4ABE-8074-5A0A2ECC41D9}" type="presParOf" srcId="{5F8C152D-1708-4DB7-B6C8-9E5F64FB8758}" destId="{E5F42D19-DD60-4B85-8165-6407406224C6}" srcOrd="10" destOrd="0" presId="urn:microsoft.com/office/officeart/2005/8/layout/vList5"/>
    <dgm:cxn modelId="{FBB4268A-0344-4FAA-A4C9-1155B24A196E}" type="presParOf" srcId="{E5F42D19-DD60-4B85-8165-6407406224C6}" destId="{6E426F08-FD2D-4F03-98CE-482EADBD85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A9E04-BE4C-4BDD-8206-18BE76875788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6DDDFCF-D004-4E46-B02E-AE1C258807D7}">
      <dgm:prSet phldrT="[Текст]" custT="1"/>
      <dgm:spPr>
        <a:ln w="12700"/>
      </dgm:spPr>
      <dgm:t>
        <a:bodyPr/>
        <a:lstStyle/>
        <a:p>
          <a:r>
            <a:rPr lang="ru-RU" sz="1400" b="1" dirty="0" smtClean="0"/>
            <a:t>Инициирование заявок (</a:t>
          </a:r>
          <a:r>
            <a:rPr lang="ru-RU" sz="1400" b="1" dirty="0" err="1" smtClean="0"/>
            <a:t>янв-авг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AC774A8A-9772-45AA-B1A7-0CE04C1F9727}" type="parTrans" cxnId="{441A71DE-F788-4D87-BDC1-B71D12A0FCE4}">
      <dgm:prSet/>
      <dgm:spPr/>
      <dgm:t>
        <a:bodyPr/>
        <a:lstStyle/>
        <a:p>
          <a:endParaRPr lang="ru-RU"/>
        </a:p>
      </dgm:t>
    </dgm:pt>
    <dgm:pt modelId="{2ADD3F96-5228-4FFF-9760-B029A30AB010}" type="sibTrans" cxnId="{441A71DE-F788-4D87-BDC1-B71D12A0FCE4}">
      <dgm:prSet/>
      <dgm:spPr/>
      <dgm:t>
        <a:bodyPr/>
        <a:lstStyle/>
        <a:p>
          <a:endParaRPr lang="ru-RU"/>
        </a:p>
      </dgm:t>
    </dgm:pt>
    <dgm:pt modelId="{341257E5-B00B-435F-9CBD-6DBE2E158D05}">
      <dgm:prSet phldrT="[Текст]" custT="1"/>
      <dgm:spPr>
        <a:ln w="12700"/>
      </dgm:spPr>
      <dgm:t>
        <a:bodyPr/>
        <a:lstStyle/>
        <a:p>
          <a:r>
            <a:rPr lang="ru-RU" sz="1050" dirty="0" smtClean="0"/>
            <a:t> участники закупок</a:t>
          </a:r>
          <a:endParaRPr lang="ru-RU" sz="1050" dirty="0"/>
        </a:p>
      </dgm:t>
    </dgm:pt>
    <dgm:pt modelId="{3D77F25F-BCE1-432C-ADB1-E1150DA8053A}" type="parTrans" cxnId="{BE02CCF6-ECA2-4BC4-9BF9-5DEBEABAF082}">
      <dgm:prSet/>
      <dgm:spPr/>
      <dgm:t>
        <a:bodyPr/>
        <a:lstStyle/>
        <a:p>
          <a:endParaRPr lang="ru-RU"/>
        </a:p>
      </dgm:t>
    </dgm:pt>
    <dgm:pt modelId="{FF439956-D196-43FD-BB7B-D92D7DAEBB6A}" type="sibTrans" cxnId="{BE02CCF6-ECA2-4BC4-9BF9-5DEBEABAF082}">
      <dgm:prSet/>
      <dgm:spPr/>
      <dgm:t>
        <a:bodyPr/>
        <a:lstStyle/>
        <a:p>
          <a:endParaRPr lang="ru-RU"/>
        </a:p>
      </dgm:t>
    </dgm:pt>
    <dgm:pt modelId="{E323BE23-911A-44F2-88B5-3E29EBDCE0DC}">
      <dgm:prSet phldrT="[Текст]" custT="1"/>
      <dgm:spPr>
        <a:ln w="12700"/>
      </dgm:spPr>
      <dgm:t>
        <a:bodyPr/>
        <a:lstStyle/>
        <a:p>
          <a:r>
            <a:rPr lang="ru-RU" sz="1600" b="1" dirty="0" smtClean="0"/>
            <a:t>Оценка заявок (сентябрь)</a:t>
          </a:r>
          <a:endParaRPr lang="ru-RU" sz="1600" b="1" dirty="0"/>
        </a:p>
      </dgm:t>
    </dgm:pt>
    <dgm:pt modelId="{288F648F-7BFD-45ED-80CA-849BE62EA90D}" type="parTrans" cxnId="{D2182C64-DDAF-4C48-9413-683944FABB80}">
      <dgm:prSet/>
      <dgm:spPr/>
      <dgm:t>
        <a:bodyPr/>
        <a:lstStyle/>
        <a:p>
          <a:endParaRPr lang="ru-RU"/>
        </a:p>
      </dgm:t>
    </dgm:pt>
    <dgm:pt modelId="{C4B7223E-B4DC-4F77-A688-D27D3FCF8A6A}" type="sibTrans" cxnId="{D2182C64-DDAF-4C48-9413-683944FABB80}">
      <dgm:prSet/>
      <dgm:spPr/>
      <dgm:t>
        <a:bodyPr/>
        <a:lstStyle/>
        <a:p>
          <a:endParaRPr lang="ru-RU"/>
        </a:p>
      </dgm:t>
    </dgm:pt>
    <dgm:pt modelId="{B707B0CB-DE70-43DA-9690-3401DF2F7F2C}">
      <dgm:prSet phldrT="[Текст]" custT="1"/>
      <dgm:spPr>
        <a:ln w="12700"/>
      </dgm:spPr>
      <dgm:t>
        <a:bodyPr/>
        <a:lstStyle/>
        <a:p>
          <a:r>
            <a:rPr lang="ru-RU" sz="1100" dirty="0" smtClean="0"/>
            <a:t>Конкурсная комиссия</a:t>
          </a:r>
          <a:endParaRPr lang="ru-RU" sz="1100" dirty="0"/>
        </a:p>
      </dgm:t>
    </dgm:pt>
    <dgm:pt modelId="{3AD95F43-1E2D-4281-B7F7-9C0ED8572ADD}" type="parTrans" cxnId="{6C5A5C7B-DCFE-4EB2-BB9F-16705531F3DA}">
      <dgm:prSet/>
      <dgm:spPr/>
      <dgm:t>
        <a:bodyPr/>
        <a:lstStyle/>
        <a:p>
          <a:endParaRPr lang="ru-RU"/>
        </a:p>
      </dgm:t>
    </dgm:pt>
    <dgm:pt modelId="{017BCF43-40C9-418D-926A-706CB06BAA31}" type="sibTrans" cxnId="{6C5A5C7B-DCFE-4EB2-BB9F-16705531F3DA}">
      <dgm:prSet/>
      <dgm:spPr/>
      <dgm:t>
        <a:bodyPr/>
        <a:lstStyle/>
        <a:p>
          <a:endParaRPr lang="ru-RU"/>
        </a:p>
      </dgm:t>
    </dgm:pt>
    <dgm:pt modelId="{796123C2-631B-4621-8AE7-CA410B7CA9D4}">
      <dgm:prSet phldrT="[Текст]" custT="1"/>
      <dgm:spPr/>
      <dgm:t>
        <a:bodyPr/>
        <a:lstStyle/>
        <a:p>
          <a:r>
            <a:rPr lang="ru-RU" sz="1800" b="1" dirty="0" smtClean="0"/>
            <a:t>Награждение                   (16 </a:t>
          </a:r>
          <a:r>
            <a:rPr lang="ru-RU" sz="1800" b="1" dirty="0" err="1" smtClean="0"/>
            <a:t>окт</a:t>
          </a:r>
          <a:r>
            <a:rPr lang="ru-RU" sz="1800" b="1" dirty="0" smtClean="0"/>
            <a:t>)</a:t>
          </a:r>
          <a:endParaRPr lang="en-US" sz="1800" b="1" dirty="0" smtClean="0"/>
        </a:p>
        <a:p>
          <a:r>
            <a:rPr lang="ru-RU" sz="1400" b="0" dirty="0" smtClean="0"/>
            <a:t>на форуме «Атомекс»</a:t>
          </a:r>
          <a:endParaRPr lang="ru-RU" sz="1400" b="0" dirty="0"/>
        </a:p>
      </dgm:t>
    </dgm:pt>
    <dgm:pt modelId="{CB407FEF-F627-4141-A3E7-85C81D81FDCB}" type="parTrans" cxnId="{84B85DBC-2F63-4AE3-9C50-960011F7F3A7}">
      <dgm:prSet/>
      <dgm:spPr/>
      <dgm:t>
        <a:bodyPr/>
        <a:lstStyle/>
        <a:p>
          <a:endParaRPr lang="ru-RU"/>
        </a:p>
      </dgm:t>
    </dgm:pt>
    <dgm:pt modelId="{E77CCA67-CA66-403D-B451-8EEAA059F123}" type="sibTrans" cxnId="{84B85DBC-2F63-4AE3-9C50-960011F7F3A7}">
      <dgm:prSet/>
      <dgm:spPr/>
      <dgm:t>
        <a:bodyPr/>
        <a:lstStyle/>
        <a:p>
          <a:endParaRPr lang="ru-RU"/>
        </a:p>
      </dgm:t>
    </dgm:pt>
    <dgm:pt modelId="{14A14B4C-682D-436D-9615-FA2E76684260}" type="pres">
      <dgm:prSet presAssocID="{009A9E04-BE4C-4BDD-8206-18BE768757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1D324-BDBB-41FE-B0E7-098CB43AB9F5}" type="pres">
      <dgm:prSet presAssocID="{A6DDDFCF-D004-4E46-B02E-AE1C258807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B9EA-5550-4EB7-80E2-D1BEFF306779}" type="pres">
      <dgm:prSet presAssocID="{2ADD3F96-5228-4FFF-9760-B029A30AB0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F69EAC9-CB38-44BB-B60D-FD9C7355F8FF}" type="pres">
      <dgm:prSet presAssocID="{2ADD3F96-5228-4FFF-9760-B029A30AB01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D244CCB-E5DD-4E34-BE07-FD906F73F874}" type="pres">
      <dgm:prSet presAssocID="{E323BE23-911A-44F2-88B5-3E29EBDCE0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8AB8E-ED84-4A11-AD3F-DE829E3705CE}" type="pres">
      <dgm:prSet presAssocID="{C4B7223E-B4DC-4F77-A688-D27D3FCF8A6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9CCBD09-77A3-4231-9C60-10785ADDCBBE}" type="pres">
      <dgm:prSet presAssocID="{C4B7223E-B4DC-4F77-A688-D27D3FCF8A6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550B7A-B3D5-4620-B09A-8AF980D2A5FC}" type="pres">
      <dgm:prSet presAssocID="{796123C2-631B-4621-8AE7-CA410B7CA9D4}" presName="node" presStyleLbl="node1" presStyleIdx="2" presStyleCnt="3" custScaleX="113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2CCF6-ECA2-4BC4-9BF9-5DEBEABAF082}" srcId="{A6DDDFCF-D004-4E46-B02E-AE1C258807D7}" destId="{341257E5-B00B-435F-9CBD-6DBE2E158D05}" srcOrd="0" destOrd="0" parTransId="{3D77F25F-BCE1-432C-ADB1-E1150DA8053A}" sibTransId="{FF439956-D196-43FD-BB7B-D92D7DAEBB6A}"/>
    <dgm:cxn modelId="{C9D4F910-3F4C-414B-AC58-9F28A63B187B}" type="presOf" srcId="{B707B0CB-DE70-43DA-9690-3401DF2F7F2C}" destId="{1D244CCB-E5DD-4E34-BE07-FD906F73F874}" srcOrd="0" destOrd="1" presId="urn:microsoft.com/office/officeart/2005/8/layout/process1"/>
    <dgm:cxn modelId="{BB208A12-AE75-4D4F-8DE6-C9A48286BD79}" type="presOf" srcId="{341257E5-B00B-435F-9CBD-6DBE2E158D05}" destId="{0DE1D324-BDBB-41FE-B0E7-098CB43AB9F5}" srcOrd="0" destOrd="1" presId="urn:microsoft.com/office/officeart/2005/8/layout/process1"/>
    <dgm:cxn modelId="{9B276BBC-1A78-4A34-A06D-DED8FF2E88F6}" type="presOf" srcId="{009A9E04-BE4C-4BDD-8206-18BE76875788}" destId="{14A14B4C-682D-436D-9615-FA2E76684260}" srcOrd="0" destOrd="0" presId="urn:microsoft.com/office/officeart/2005/8/layout/process1"/>
    <dgm:cxn modelId="{B49F6CDD-4F6A-48E5-83C6-78AB83B25F58}" type="presOf" srcId="{C4B7223E-B4DC-4F77-A688-D27D3FCF8A6A}" destId="{F9CCBD09-77A3-4231-9C60-10785ADDCBBE}" srcOrd="1" destOrd="0" presId="urn:microsoft.com/office/officeart/2005/8/layout/process1"/>
    <dgm:cxn modelId="{D2182C64-DDAF-4C48-9413-683944FABB80}" srcId="{009A9E04-BE4C-4BDD-8206-18BE76875788}" destId="{E323BE23-911A-44F2-88B5-3E29EBDCE0DC}" srcOrd="1" destOrd="0" parTransId="{288F648F-7BFD-45ED-80CA-849BE62EA90D}" sibTransId="{C4B7223E-B4DC-4F77-A688-D27D3FCF8A6A}"/>
    <dgm:cxn modelId="{D09C3586-2ED3-4E39-8FB4-6F46739FF7EB}" type="presOf" srcId="{2ADD3F96-5228-4FFF-9760-B029A30AB010}" destId="{997DB9EA-5550-4EB7-80E2-D1BEFF306779}" srcOrd="0" destOrd="0" presId="urn:microsoft.com/office/officeart/2005/8/layout/process1"/>
    <dgm:cxn modelId="{36807401-C6A2-48CB-8957-1374971A74BE}" type="presOf" srcId="{2ADD3F96-5228-4FFF-9760-B029A30AB010}" destId="{BF69EAC9-CB38-44BB-B60D-FD9C7355F8FF}" srcOrd="1" destOrd="0" presId="urn:microsoft.com/office/officeart/2005/8/layout/process1"/>
    <dgm:cxn modelId="{84B85DBC-2F63-4AE3-9C50-960011F7F3A7}" srcId="{009A9E04-BE4C-4BDD-8206-18BE76875788}" destId="{796123C2-631B-4621-8AE7-CA410B7CA9D4}" srcOrd="2" destOrd="0" parTransId="{CB407FEF-F627-4141-A3E7-85C81D81FDCB}" sibTransId="{E77CCA67-CA66-403D-B451-8EEAA059F123}"/>
    <dgm:cxn modelId="{441A71DE-F788-4D87-BDC1-B71D12A0FCE4}" srcId="{009A9E04-BE4C-4BDD-8206-18BE76875788}" destId="{A6DDDFCF-D004-4E46-B02E-AE1C258807D7}" srcOrd="0" destOrd="0" parTransId="{AC774A8A-9772-45AA-B1A7-0CE04C1F9727}" sibTransId="{2ADD3F96-5228-4FFF-9760-B029A30AB010}"/>
    <dgm:cxn modelId="{46E5721F-454D-4F3C-9384-8AA2E3771223}" type="presOf" srcId="{796123C2-631B-4621-8AE7-CA410B7CA9D4}" destId="{63550B7A-B3D5-4620-B09A-8AF980D2A5FC}" srcOrd="0" destOrd="0" presId="urn:microsoft.com/office/officeart/2005/8/layout/process1"/>
    <dgm:cxn modelId="{318E4427-E5BB-4E74-8CB3-BDFFA3DDC8C7}" type="presOf" srcId="{E323BE23-911A-44F2-88B5-3E29EBDCE0DC}" destId="{1D244CCB-E5DD-4E34-BE07-FD906F73F874}" srcOrd="0" destOrd="0" presId="urn:microsoft.com/office/officeart/2005/8/layout/process1"/>
    <dgm:cxn modelId="{F51D187B-C9A0-4657-85C2-A04C480B8374}" type="presOf" srcId="{C4B7223E-B4DC-4F77-A688-D27D3FCF8A6A}" destId="{6818AB8E-ED84-4A11-AD3F-DE829E3705CE}" srcOrd="0" destOrd="0" presId="urn:microsoft.com/office/officeart/2005/8/layout/process1"/>
    <dgm:cxn modelId="{6C5A5C7B-DCFE-4EB2-BB9F-16705531F3DA}" srcId="{E323BE23-911A-44F2-88B5-3E29EBDCE0DC}" destId="{B707B0CB-DE70-43DA-9690-3401DF2F7F2C}" srcOrd="0" destOrd="0" parTransId="{3AD95F43-1E2D-4281-B7F7-9C0ED8572ADD}" sibTransId="{017BCF43-40C9-418D-926A-706CB06BAA31}"/>
    <dgm:cxn modelId="{5A984CD9-3D10-451D-9B6E-0878CC06F45F}" type="presOf" srcId="{A6DDDFCF-D004-4E46-B02E-AE1C258807D7}" destId="{0DE1D324-BDBB-41FE-B0E7-098CB43AB9F5}" srcOrd="0" destOrd="0" presId="urn:microsoft.com/office/officeart/2005/8/layout/process1"/>
    <dgm:cxn modelId="{0568B77A-F3F2-447B-82EE-40921815C262}" type="presParOf" srcId="{14A14B4C-682D-436D-9615-FA2E76684260}" destId="{0DE1D324-BDBB-41FE-B0E7-098CB43AB9F5}" srcOrd="0" destOrd="0" presId="urn:microsoft.com/office/officeart/2005/8/layout/process1"/>
    <dgm:cxn modelId="{18487361-FC14-4809-889F-490CDC654E9C}" type="presParOf" srcId="{14A14B4C-682D-436D-9615-FA2E76684260}" destId="{997DB9EA-5550-4EB7-80E2-D1BEFF306779}" srcOrd="1" destOrd="0" presId="urn:microsoft.com/office/officeart/2005/8/layout/process1"/>
    <dgm:cxn modelId="{DE7F7870-C412-4111-9048-31BE13BF1C8E}" type="presParOf" srcId="{997DB9EA-5550-4EB7-80E2-D1BEFF306779}" destId="{BF69EAC9-CB38-44BB-B60D-FD9C7355F8FF}" srcOrd="0" destOrd="0" presId="urn:microsoft.com/office/officeart/2005/8/layout/process1"/>
    <dgm:cxn modelId="{5220279C-1DDF-4491-B03B-16A2D9F6DBA2}" type="presParOf" srcId="{14A14B4C-682D-436D-9615-FA2E76684260}" destId="{1D244CCB-E5DD-4E34-BE07-FD906F73F874}" srcOrd="2" destOrd="0" presId="urn:microsoft.com/office/officeart/2005/8/layout/process1"/>
    <dgm:cxn modelId="{E79D8739-D6C2-4C26-AEA1-908142EB5796}" type="presParOf" srcId="{14A14B4C-682D-436D-9615-FA2E76684260}" destId="{6818AB8E-ED84-4A11-AD3F-DE829E3705CE}" srcOrd="3" destOrd="0" presId="urn:microsoft.com/office/officeart/2005/8/layout/process1"/>
    <dgm:cxn modelId="{174C76D4-F42C-4EB4-B421-68E44B3F2F68}" type="presParOf" srcId="{6818AB8E-ED84-4A11-AD3F-DE829E3705CE}" destId="{F9CCBD09-77A3-4231-9C60-10785ADDCBBE}" srcOrd="0" destOrd="0" presId="urn:microsoft.com/office/officeart/2005/8/layout/process1"/>
    <dgm:cxn modelId="{9572E97F-A1BB-45A2-BEEE-3ADFD94D789E}" type="presParOf" srcId="{14A14B4C-682D-436D-9615-FA2E76684260}" destId="{63550B7A-B3D5-4620-B09A-8AF980D2A5FC}" srcOrd="4" destOrd="0" presId="urn:microsoft.com/office/officeart/2005/8/layout/process1"/>
  </dgm:cxnLst>
  <dgm:bg>
    <a:noFill/>
  </dgm:bg>
  <dgm:whole>
    <a:ln w="317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3CC1-2000-4B30-8DD2-5EFEAA50BA6D}">
      <dsp:nvSpPr>
        <dsp:cNvPr id="0" name=""/>
        <dsp:cNvSpPr/>
      </dsp:nvSpPr>
      <dsp:spPr>
        <a:xfrm rot="5400000">
          <a:off x="3818375" y="-1664544"/>
          <a:ext cx="337722" cy="375269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«Самый результативный контролер»</a:t>
          </a:r>
          <a:endParaRPr lang="ru-RU" sz="1100" kern="1200" dirty="0"/>
        </a:p>
      </dsp:txBody>
      <dsp:txXfrm rot="-5400000">
        <a:off x="2110890" y="59427"/>
        <a:ext cx="3736207" cy="304750"/>
      </dsp:txXfrm>
    </dsp:sp>
    <dsp:sp modelId="{89914918-F974-4F28-9C07-939C278DF368}">
      <dsp:nvSpPr>
        <dsp:cNvPr id="0" name=""/>
        <dsp:cNvSpPr/>
      </dsp:nvSpPr>
      <dsp:spPr>
        <a:xfrm>
          <a:off x="22928" y="834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кол-во обоснованных жалоб</a:t>
          </a:r>
          <a:endParaRPr lang="ru-RU" sz="1100" kern="1200" dirty="0"/>
        </a:p>
      </dsp:txBody>
      <dsp:txXfrm>
        <a:off x="43536" y="21442"/>
        <a:ext cx="2069673" cy="380937"/>
      </dsp:txXfrm>
    </dsp:sp>
    <dsp:sp modelId="{AC5DC035-FE03-4DC2-9618-F939DE3ED5C2}">
      <dsp:nvSpPr>
        <dsp:cNvPr id="0" name=""/>
        <dsp:cNvSpPr/>
      </dsp:nvSpPr>
      <dsp:spPr>
        <a:xfrm rot="5400000">
          <a:off x="3818375" y="-1221283"/>
          <a:ext cx="337722" cy="375269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«Предотвращение нарушений: снижение рисков»</a:t>
          </a:r>
          <a:endParaRPr lang="ru-RU" sz="1100" kern="1200" dirty="0"/>
        </a:p>
      </dsp:txBody>
      <dsp:txXfrm rot="-5400000">
        <a:off x="2110890" y="502688"/>
        <a:ext cx="3736207" cy="304750"/>
      </dsp:txXfrm>
    </dsp:sp>
    <dsp:sp modelId="{4C4330F4-D165-4090-B1F5-11A9ABAC8E18}">
      <dsp:nvSpPr>
        <dsp:cNvPr id="0" name=""/>
        <dsp:cNvSpPr/>
      </dsp:nvSpPr>
      <dsp:spPr>
        <a:xfrm>
          <a:off x="0" y="443986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уникальность доводов</a:t>
          </a:r>
          <a:endParaRPr lang="ru-RU" sz="1100" kern="1200" dirty="0"/>
        </a:p>
      </dsp:txBody>
      <dsp:txXfrm>
        <a:off x="20608" y="464594"/>
        <a:ext cx="2069673" cy="380937"/>
      </dsp:txXfrm>
    </dsp:sp>
    <dsp:sp modelId="{38B32F8D-0D42-4550-B62B-F3764EAF6051}">
      <dsp:nvSpPr>
        <dsp:cNvPr id="0" name=""/>
        <dsp:cNvSpPr/>
      </dsp:nvSpPr>
      <dsp:spPr>
        <a:xfrm rot="5400000">
          <a:off x="3818375" y="-778022"/>
          <a:ext cx="337722" cy="375269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«</a:t>
          </a:r>
          <a:r>
            <a:rPr lang="ru-RU" sz="1100" kern="1200" dirty="0" smtClean="0"/>
            <a:t>Общественный контроль: максимальная экономия»</a:t>
          </a:r>
          <a:endParaRPr lang="ru-RU" sz="1000" kern="1200" dirty="0"/>
        </a:p>
      </dsp:txBody>
      <dsp:txXfrm rot="-5400000">
        <a:off x="2110890" y="945949"/>
        <a:ext cx="3736207" cy="304750"/>
      </dsp:txXfrm>
    </dsp:sp>
    <dsp:sp modelId="{A9FF61E8-8363-47EF-9D8B-4E5BCCAF021C}">
      <dsp:nvSpPr>
        <dsp:cNvPr id="0" name=""/>
        <dsp:cNvSpPr/>
      </dsp:nvSpPr>
      <dsp:spPr>
        <a:xfrm>
          <a:off x="0" y="887247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сумма экономии по результатам обжалования</a:t>
          </a:r>
          <a:endParaRPr lang="ru-RU" sz="1100" kern="1200" dirty="0"/>
        </a:p>
      </dsp:txBody>
      <dsp:txXfrm>
        <a:off x="20608" y="907855"/>
        <a:ext cx="2069673" cy="380937"/>
      </dsp:txXfrm>
    </dsp:sp>
    <dsp:sp modelId="{E354AFF8-FA3E-48E8-BEFB-AFDF21636BA2}">
      <dsp:nvSpPr>
        <dsp:cNvPr id="0" name=""/>
        <dsp:cNvSpPr/>
      </dsp:nvSpPr>
      <dsp:spPr>
        <a:xfrm rot="5400000">
          <a:off x="3818375" y="-334761"/>
          <a:ext cx="337722" cy="375269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«Общественный контролер – партнер в нормотворчестве атомной отрасли»</a:t>
          </a:r>
          <a:endParaRPr lang="ru-RU" sz="1100" kern="1200" dirty="0"/>
        </a:p>
      </dsp:txBody>
      <dsp:txXfrm rot="-5400000">
        <a:off x="2110890" y="1389210"/>
        <a:ext cx="3736207" cy="304750"/>
      </dsp:txXfrm>
    </dsp:sp>
    <dsp:sp modelId="{55AA6276-5411-4E9E-A576-CD39801468CA}">
      <dsp:nvSpPr>
        <dsp:cNvPr id="0" name=""/>
        <dsp:cNvSpPr/>
      </dsp:nvSpPr>
      <dsp:spPr>
        <a:xfrm>
          <a:off x="0" y="1330508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влияние доводов на локальные нормативные акты</a:t>
          </a:r>
          <a:endParaRPr lang="ru-RU" sz="1100" kern="1200" dirty="0"/>
        </a:p>
      </dsp:txBody>
      <dsp:txXfrm>
        <a:off x="20608" y="1351116"/>
        <a:ext cx="2069673" cy="380937"/>
      </dsp:txXfrm>
    </dsp:sp>
    <dsp:sp modelId="{0E16A256-45CE-4F32-897D-7FFC9D3362F4}">
      <dsp:nvSpPr>
        <dsp:cNvPr id="0" name=""/>
        <dsp:cNvSpPr/>
      </dsp:nvSpPr>
      <dsp:spPr>
        <a:xfrm rot="5400000">
          <a:off x="3818375" y="108499"/>
          <a:ext cx="337722" cy="375269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«Самый активный контролер» </a:t>
          </a:r>
          <a:endParaRPr lang="ru-RU" sz="1100" kern="1200" dirty="0"/>
        </a:p>
      </dsp:txBody>
      <dsp:txXfrm rot="-5400000">
        <a:off x="2110890" y="1832470"/>
        <a:ext cx="3736207" cy="304750"/>
      </dsp:txXfrm>
    </dsp:sp>
    <dsp:sp modelId="{33EC30F7-D215-4756-AF7E-35C0354D380C}">
      <dsp:nvSpPr>
        <dsp:cNvPr id="0" name=""/>
        <dsp:cNvSpPr/>
      </dsp:nvSpPr>
      <dsp:spPr>
        <a:xfrm>
          <a:off x="0" y="1773769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кол-во закупок с участием контролера</a:t>
          </a:r>
          <a:endParaRPr lang="ru-RU" sz="1100" kern="1200" dirty="0"/>
        </a:p>
      </dsp:txBody>
      <dsp:txXfrm>
        <a:off x="20608" y="1794377"/>
        <a:ext cx="2069673" cy="380937"/>
      </dsp:txXfrm>
    </dsp:sp>
    <dsp:sp modelId="{6E426F08-FD2D-4F03-98CE-482EADBD8541}">
      <dsp:nvSpPr>
        <dsp:cNvPr id="0" name=""/>
        <dsp:cNvSpPr/>
      </dsp:nvSpPr>
      <dsp:spPr>
        <a:xfrm>
          <a:off x="0" y="2217030"/>
          <a:ext cx="2110889" cy="422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репутация контролера при исполнении договоров</a:t>
          </a:r>
          <a:endParaRPr lang="ru-RU" sz="1100" kern="1200" dirty="0"/>
        </a:p>
      </dsp:txBody>
      <dsp:txXfrm>
        <a:off x="20608" y="2237638"/>
        <a:ext cx="2069673" cy="380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sp macro="" textlink="">
      <cdr:nvSpPr>
        <cdr:cNvPr id="2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1866231"/>
          <a:ext cx="316835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>
          <a:solidFill>
            <a:schemeClr val="bg1">
              <a:lumMod val="65000"/>
            </a:schemeClr>
          </a:solidFill>
          <a:round/>
          <a:headEnd/>
          <a:tailEnd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3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sz="16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107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7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CB70F0-A375-4C35-8CE1-6DAABC6C5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2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6"/>
            <a:ext cx="5435600" cy="44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07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7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4ACFED-24F3-4453-B7DA-907CD982D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" y="360363"/>
            <a:ext cx="6524625" cy="4894262"/>
          </a:xfrm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xfrm>
            <a:off x="679133" y="5541445"/>
            <a:ext cx="5436235" cy="36450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38704-05FE-442A-926C-7E1C2594344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9038" cy="374967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825" y="4729242"/>
            <a:ext cx="4965211" cy="448122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4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При оценке заявки  ФНПЦ «ПО «Старт» им. М.В. Проценко» по критерию «опыт» </a:t>
            </a:r>
            <a:r>
              <a:rPr lang="ru-RU" altLang="ru-RU" b="1" smtClean="0"/>
              <a:t>закупочной комиссией были учтены исполненные данным участником договоры поставки оборудования, не подтверждающие опыт, наличие которого подлежит учету в соответствии с установленным в закупочной документации порядком оценки заявок</a:t>
            </a:r>
            <a:r>
              <a:rPr lang="ru-RU" altLang="ru-RU" smtClean="0"/>
              <a:t>. При этом документов, подтверждающих необходимый опыт, в заявке данного участника не представлено.</a:t>
            </a:r>
          </a:p>
          <a:p>
            <a:endParaRPr lang="ru-RU" altLang="ru-RU" b="1" smtClean="0"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BA579-D9FF-4D07-83F7-D81B0F9CF124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5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2350" y="433388"/>
            <a:ext cx="5562600" cy="4173537"/>
          </a:xfrm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xfrm>
            <a:off x="450114" y="4749179"/>
            <a:ext cx="5967179" cy="4568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100" b="1">
                <a:cs typeface="Arial" charset="0"/>
              </a:rPr>
              <a:t>Примеры: </a:t>
            </a:r>
            <a:r>
              <a:rPr lang="ru-RU" altLang="ru-RU" sz="1100">
                <a:cs typeface="Arial" charset="0"/>
              </a:rPr>
              <a:t>НИАЭП, как лидер в организации управления.</a:t>
            </a:r>
          </a:p>
          <a:p>
            <a:pPr algn="just"/>
            <a:r>
              <a:rPr lang="ru-RU" altLang="ru-RU" sz="1100" b="1">
                <a:cs typeface="Arial" charset="0"/>
              </a:rPr>
              <a:t>1. </a:t>
            </a:r>
            <a:r>
              <a:rPr lang="ru-RU" altLang="ru-RU" sz="1100" b="1">
                <a:solidFill>
                  <a:srgbClr val="414142"/>
                </a:solidFill>
              </a:rPr>
              <a:t>Необоснованный </a:t>
            </a:r>
            <a:r>
              <a:rPr lang="ru-RU" altLang="ru-RU" sz="1100" b="1" u="sng">
                <a:solidFill>
                  <a:srgbClr val="414142"/>
                </a:solidFill>
              </a:rPr>
              <a:t>отказ</a:t>
            </a:r>
            <a:r>
              <a:rPr lang="ru-RU" altLang="ru-RU" sz="1100" b="1">
                <a:solidFill>
                  <a:srgbClr val="414142"/>
                </a:solidFill>
              </a:rPr>
              <a:t> в допуске</a:t>
            </a:r>
            <a:endParaRPr lang="ru-RU" altLang="ru-RU" sz="1100" b="1">
              <a:cs typeface="Arial" charset="0"/>
            </a:endParaRPr>
          </a:p>
          <a:p>
            <a:pPr algn="just"/>
            <a:r>
              <a:rPr lang="ru-RU" altLang="ru-RU" sz="1100">
                <a:cs typeface="Arial" charset="0"/>
              </a:rPr>
              <a:t>НИАЭП </a:t>
            </a:r>
            <a:r>
              <a:rPr lang="ru-RU" altLang="ru-RU" sz="1100" u="sng">
                <a:cs typeface="Arial" charset="0"/>
              </a:rPr>
              <a:t>поставка в </a:t>
            </a:r>
            <a:r>
              <a:rPr lang="ru-RU" altLang="ru-RU" sz="1100" u="sng"/>
              <a:t>подсистемы контроля зоны патрубков реактора</a:t>
            </a:r>
            <a:r>
              <a:rPr lang="ru-RU" altLang="ru-RU" sz="1100"/>
              <a:t> </a:t>
            </a:r>
            <a:r>
              <a:rPr lang="ru-RU" altLang="ru-RU" sz="1100">
                <a:cs typeface="Arial" charset="0"/>
              </a:rPr>
              <a:t>для Ростовской АЭС на </a:t>
            </a:r>
            <a:r>
              <a:rPr lang="ru-RU" altLang="ru-RU" sz="1100" u="sng">
                <a:cs typeface="Arial" charset="0"/>
              </a:rPr>
              <a:t>70,0 млн. руб.</a:t>
            </a:r>
            <a:r>
              <a:rPr lang="ru-RU" altLang="ru-RU" sz="1100">
                <a:cs typeface="Arial" charset="0"/>
              </a:rPr>
              <a:t>:</a:t>
            </a:r>
          </a:p>
          <a:p>
            <a:pPr algn="just"/>
            <a:r>
              <a:rPr lang="ru-RU" altLang="ru-RU" sz="1100">
                <a:cs typeface="Arial" charset="0"/>
              </a:rPr>
              <a:t>Закупочная комиссия отклонила заявку ООО «ЗТЦКД-Атомкомплект» и приняла решение заключить </a:t>
            </a:r>
            <a:r>
              <a:rPr lang="ru-RU" altLang="ru-RU" sz="1100" u="sng">
                <a:cs typeface="Arial" charset="0"/>
              </a:rPr>
              <a:t>договор с единственным участником со стоимостью 69,7 млн. руб.</a:t>
            </a:r>
            <a:r>
              <a:rPr lang="ru-RU" altLang="ru-RU" sz="1100">
                <a:cs typeface="Arial" charset="0"/>
              </a:rPr>
              <a:t> При рассмотрении жалобы ЦАКом установлено, что</a:t>
            </a:r>
            <a:r>
              <a:rPr lang="ru-RU" altLang="ru-RU" sz="1100"/>
              <a:t> </a:t>
            </a:r>
            <a:r>
              <a:rPr lang="ru-RU" altLang="ru-RU" sz="1100" u="sng"/>
              <a:t>причина отклонения</a:t>
            </a:r>
            <a:r>
              <a:rPr lang="ru-RU" altLang="ru-RU" sz="1100"/>
              <a:t> участника (</a:t>
            </a:r>
            <a:r>
              <a:rPr lang="ru-RU" altLang="ru-RU" sz="1100" u="sng"/>
              <a:t>несоответствие предлагаемой продукции и состава ее заявки</a:t>
            </a:r>
            <a:r>
              <a:rPr lang="ru-RU" altLang="ru-RU" sz="1100"/>
              <a:t>) является результатом </a:t>
            </a:r>
            <a:r>
              <a:rPr lang="ru-RU" altLang="ru-RU" sz="1100" u="sng"/>
              <a:t>ненадлежащего изучения документов</a:t>
            </a:r>
            <a:r>
              <a:rPr lang="ru-RU" altLang="ru-RU" sz="1100"/>
              <a:t>, представленных участником закупки (во внимание принималось только </a:t>
            </a:r>
            <a:r>
              <a:rPr lang="ru-RU" altLang="ru-RU" sz="1100" u="sng"/>
              <a:t>тех.предложение</a:t>
            </a:r>
            <a:r>
              <a:rPr lang="ru-RU" altLang="ru-RU" sz="1100"/>
              <a:t>, без учета иных документов, содержащих информацию о продукции). Кроме того, комиссия не использовала возможность направления участнику уточняющих запросов. </a:t>
            </a:r>
            <a:r>
              <a:rPr lang="ru-RU" altLang="ru-RU" sz="1100" u="sng"/>
              <a:t>По результатам рассмотрения жалобы 2-й участник допущен</a:t>
            </a:r>
            <a:r>
              <a:rPr lang="ru-RU" altLang="ru-RU" sz="1100"/>
              <a:t>. </a:t>
            </a:r>
            <a:r>
              <a:rPr lang="ru-RU" altLang="ru-RU" sz="1100" u="sng"/>
              <a:t>При пр</a:t>
            </a:r>
            <a:r>
              <a:rPr lang="ru-RU" altLang="ru-RU" sz="1100" u="sng">
                <a:cs typeface="Arial" charset="0"/>
              </a:rPr>
              <a:t>оведения переторжки НИКИМТа снизил стоимость  в 1,9 раза (на 33,3 млн. руб.)</a:t>
            </a:r>
          </a:p>
          <a:p>
            <a:pPr algn="just"/>
            <a:endParaRPr lang="ru-RU" altLang="ru-RU" sz="1100">
              <a:cs typeface="Arial" charset="0"/>
            </a:endParaRPr>
          </a:p>
          <a:p>
            <a:pPr algn="just"/>
            <a:r>
              <a:rPr lang="ru-RU" altLang="ru-RU" sz="1100" b="1">
                <a:cs typeface="Arial" charset="0"/>
              </a:rPr>
              <a:t>2. </a:t>
            </a:r>
            <a:r>
              <a:rPr lang="ru-RU" altLang="ru-RU" sz="1100" b="1">
                <a:solidFill>
                  <a:srgbClr val="414142"/>
                </a:solidFill>
              </a:rPr>
              <a:t>Нарушение оформления протоколов</a:t>
            </a:r>
            <a:endParaRPr lang="ru-RU" altLang="ru-RU" sz="1100">
              <a:cs typeface="Arial" charset="0"/>
            </a:endParaRPr>
          </a:p>
          <a:p>
            <a:pPr algn="just"/>
            <a:r>
              <a:rPr lang="ru-RU" altLang="ru-RU" sz="1100"/>
              <a:t>при проведении закупки на поставку затворов дисковых для ФГУП «ПО «Маяк» с НМЦ </a:t>
            </a:r>
            <a:r>
              <a:rPr lang="ru-RU" altLang="ru-RU" sz="1100" u="sng"/>
              <a:t>48,5 млн. руб.</a:t>
            </a:r>
            <a:r>
              <a:rPr lang="ru-RU" altLang="ru-RU" sz="1100"/>
              <a:t> после решения ЦАК понадобилось </a:t>
            </a:r>
            <a:r>
              <a:rPr lang="ru-RU" altLang="ru-RU" sz="1100" u="sng"/>
              <a:t>28 рабочих дня оформления и публикации корректного протокола</a:t>
            </a:r>
            <a:r>
              <a:rPr lang="ru-RU" altLang="ru-RU" sz="1100"/>
              <a:t>), а выявленное нарушение связано только с недостатками в оформлении протокола: неправомерное указание в качестве одного из оснований для отклонения заявки участника  несоответствие предлагаемой продукции требованиям документации при отсутствии оснований для такого вывода и предусмотренной возможностью поставки эквивалентной продукции. При этом имелись </a:t>
            </a:r>
            <a:r>
              <a:rPr lang="ru-RU" altLang="ru-RU" sz="1100" u="sng"/>
              <a:t>другие  основания</a:t>
            </a:r>
            <a:r>
              <a:rPr lang="ru-RU" altLang="ru-RU" sz="1100"/>
              <a:t> для отклонения, соответствующие Стандарту.</a:t>
            </a:r>
            <a:endParaRPr lang="ru-RU" altLang="ru-RU" sz="1100"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328EA-1A57-405B-B1C1-652929DBBBDA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4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9038" cy="374967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825" y="4729242"/>
            <a:ext cx="4965211" cy="448122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022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3425"/>
            <a:ext cx="4999038" cy="374967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825" y="4729242"/>
            <a:ext cx="4965211" cy="448122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21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5.png"/><Relationship Id="rId7" Type="http://schemas.openxmlformats.org/officeDocument/2006/relationships/slide" Target="../slides/slide1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hyperlink" Target="http://www.rosatom.ru/" TargetMode="Externa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rosatom.ru/" TargetMode="External"/><Relationship Id="rId7" Type="http://schemas.openxmlformats.org/officeDocument/2006/relationships/slide" Target="../slides/slide12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14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32.xml"/><Relationship Id="rId4" Type="http://schemas.openxmlformats.org/officeDocument/2006/relationships/tags" Target="../tags/tag21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ags" Target="../tags/tag36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5.png"/><Relationship Id="rId7" Type="http://schemas.openxmlformats.org/officeDocument/2006/relationships/slide" Target="../slides/slide14.xm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hyperlink" Target="http://www.rosatom.ru/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5.png"/><Relationship Id="rId7" Type="http://schemas.openxmlformats.org/officeDocument/2006/relationships/slide" Target="../slides/slide14.xm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hyperlink" Target="http://www.rosatom.ru/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5.png"/><Relationship Id="rId7" Type="http://schemas.openxmlformats.org/officeDocument/2006/relationships/slide" Target="../slides/slide14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hyperlink" Target="http://www.rosatom.r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image" Target="../media/image5.png"/><Relationship Id="rId7" Type="http://schemas.openxmlformats.org/officeDocument/2006/relationships/slide" Target="../slides/slide14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hyperlink" Target="http://www.rosatom.ru/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270258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58C9-6D9E-47E1-9CC0-0065F947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74390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7989-08D9-4A50-9066-4A0364B69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754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545D-CEAF-4E58-B23A-4FCCA3FC0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9476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8614-0EEE-4DAC-8198-6DD67ACD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6929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215119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55A-B8D1-4927-8987-2E4DDFB5B8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681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C6DE-6F96-4524-82EA-EAE44D22C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4595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2967-8523-4332-B2FD-B8452B5DA09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9698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A79-938D-4FE4-BC0E-B9F216137FC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7368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53D-603F-4366-9CAB-36E55BB57C7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3702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2863-D3E7-4FE5-BE8D-39DF380773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54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1A6E-9DB2-43EC-B397-80AF144BF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39334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055F-7ECC-4528-869D-9F67784C4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26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18AF-0643-4EF7-9E26-FFAA2E0318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123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5909-F745-41E5-809F-23D9921D61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537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C297-585B-4DCC-8E24-25871B8ED6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0851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6106568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55A-B8D1-4927-8987-2E4DDFB5B8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1970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C6DE-6F96-4524-82EA-EAE44D22C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327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2967-8523-4332-B2FD-B8452B5DA09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907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A79-938D-4FE4-BC0E-B9F216137FC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7185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53D-603F-4366-9CAB-36E55BB57C7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73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382316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2863-D3E7-4FE5-BE8D-39DF380773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515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055F-7ECC-4528-869D-9F67784C4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300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18AF-0643-4EF7-9E26-FFAA2E0318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396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5909-F745-41E5-809F-23D9921D61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425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C297-585B-4DCC-8E24-25871B8ED6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0178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858670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26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5996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0156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1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3DCD-B7CC-4117-950C-DF0AE1117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7034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027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591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4323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1119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042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3521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2255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031301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022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09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EAD5-A614-461D-9949-B24C104F1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65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5882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6789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6400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249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2424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430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844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11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362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81301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3AED-6D6C-4D30-A140-0026E83D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2531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802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57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5976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0201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122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7914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755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434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805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18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2E7A-4AD5-4382-943F-CCD008493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6907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29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9736779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152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3183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1468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8350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0856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2809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4410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57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094B7-02AA-4894-BF61-3EF93BC30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4514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740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653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679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9346185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8F36-C73F-47B7-9572-929B7B05F4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8089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ED46-F234-41EC-B47B-AE6029A0322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9422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148B-913E-4F17-B1CC-03E768C8EF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0469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5BE8-1C11-4307-8A6B-41487CDA7B3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280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5386-7ABE-471A-944A-1E9A7714BDC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1816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EAB3-95CC-404B-9A32-3011A1408E5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47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4958-8C6D-4DB1-95C9-4544C5BF4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9673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6B75-6AA9-4CBA-BBD9-46C400A2F97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803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0171-ED0F-4778-B5C1-FDDB3FE162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8338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799C-A52E-40C1-87A5-DA5463B62C6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532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6034-DE4C-4352-9A69-CB45C007EF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0615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F53D-CD1C-43E0-A077-77AD8F4ACAD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912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5835990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4984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622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38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947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4849-4F01-434B-8EAC-6392441BA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5947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03554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0445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037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079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647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7568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7172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473193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4269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562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807E-0F17-470E-A2F5-21003ABB5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6694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3BF6-133A-448C-BB9B-80C5B09F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75799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8077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89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30008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51969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8996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35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6857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8280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447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96448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4D0B-F38A-483B-A883-8FEDF296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1823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131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76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72678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9875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2009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6642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72254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405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79287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33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DEFF-55A1-48EB-B39E-050C6A258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2742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626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1043722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928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7011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27346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4010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908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41935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3542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656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897313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63F0-8A87-404D-9179-7D5917E52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22468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569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1536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9171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042131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476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1169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7067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2327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241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68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9950-FDD9-4FB6-9A11-37E4792C0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1130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042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7037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439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8238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675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51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8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02988027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C2B-DD5C-4693-AD32-2F414A70F2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504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516B-30A7-48AD-980C-BC866BDAC91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705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6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3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2D423-61D9-4E0F-BB99-AD5C575D3C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214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D0BF-154C-49B1-A09C-B53E2DEB759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navigation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8848606"/>
      </p:ext>
    </p:extLst>
  </p:cSld>
  <p:clrMapOvr>
    <a:masterClrMapping/>
  </p:clrMapOvr>
  <p:transition>
    <p:split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7FEE-C276-4822-A89C-CC2926870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34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6B19-0A2C-452F-88EA-D2346341B6F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361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7A71-95FB-4BB3-B5F3-5EFB872A8A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03078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71A2-53CA-48F1-BB79-A9ADCC00F5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4584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C35B-3C78-4551-B461-F0477D1B2F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975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49C9-4089-4DAA-9321-B767272D9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287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7539428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55A-B8D1-4927-8987-2E4DDFB5B8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21332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C6DE-6F96-4524-82EA-EAE44D22C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644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2967-8523-4332-B2FD-B8452B5DA09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65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7E08-2CE4-4C81-8F75-F626581F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80082"/>
      </p:ext>
    </p:extLst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A79-938D-4FE4-BC0E-B9F216137FC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998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53D-603F-4366-9CAB-36E55BB57C7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1726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2863-D3E7-4FE5-BE8D-39DF380773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3525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055F-7ECC-4528-869D-9F67784C4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555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18AF-0643-4EF7-9E26-FFAA2E0318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682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5909-F745-41E5-809F-23D9921D61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760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C297-585B-4DCC-8E24-25871B8ED6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718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30E1B-84C2-4E4E-81B2-430EA67652E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49929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12553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56150" y="377507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DC663-112F-455B-AC85-10BF3931C9D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662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96136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498BA-3DFB-4B45-A89F-B74C455DB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7409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55A-B8D1-4927-8987-2E4DDFB5B8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0240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C6DE-6F96-4524-82EA-EAE44D22C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53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2967-8523-4332-B2FD-B8452B5DA09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637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A79-938D-4FE4-BC0E-B9F216137FC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559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53D-603F-4366-9CAB-36E55BB57C7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464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2863-D3E7-4FE5-BE8D-39DF380773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1340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055F-7ECC-4528-869D-9F67784C49C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585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18AF-0643-4EF7-9E26-FFAA2E0318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6904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5909-F745-41E5-809F-23D9921D61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36377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C297-585B-4DCC-8E24-25871B8ED6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06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8B31-4084-40CB-BA45-44805BED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58558"/>
      </p:ext>
    </p:extLst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1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>
              <a:defRPr/>
            </a:pPr>
            <a:r>
              <a:rPr lang="en-US" sz="900">
                <a:solidFill>
                  <a:srgbClr val="414142"/>
                </a:solidFill>
              </a:rPr>
              <a:t>‹#›</a:t>
            </a:r>
          </a:p>
          <a:p>
            <a:pPr algn="r">
              <a:defRPr/>
            </a:pPr>
            <a:endParaRPr lang="en-US" sz="9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63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1041957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1560-A1EB-4144-9524-61F07B60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4954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C989-9FEA-4B62-83E1-64BA16DA6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9486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9CF9-1454-44B1-8198-E9E9E217F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2129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0A23-26FC-4730-A177-181D54F38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64801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6B909-5AB6-4A6C-B3C4-6460EE7A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8812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7A70-115C-435D-AAA4-A0015FD67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3989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0E5B-819C-4E57-96C6-E6511EE2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8086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5590-83EA-44B0-A765-2E5201E8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355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6E10-886B-40A9-B857-EA13C33AC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29204"/>
      </p:ext>
    </p:extLst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91F76-69DB-45E6-930F-017D8B4BD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1268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1C98-B0DE-446E-BF11-6FD8076FC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57792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06B2-0263-4D4E-A833-7E5A36A4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2786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680287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EC53-31D1-40BB-9A3E-5EB4729561E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5082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D375-3929-402A-9D91-9F791B94C75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9775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BF69-75DE-46C7-AD67-CF80FFF6D88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5266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3ADE-5BC8-452D-8AE0-9036E339DF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6410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12A5-1705-4AB2-B14E-9C5A15E8DBF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320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1D80-F762-4D1D-B7F6-BAD7458CBFC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430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173F-48A7-4C13-910B-080B9393D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1227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2620-D287-4D38-89A3-33FD5C83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51672"/>
      </p:ext>
    </p:extLst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ACD3-8AEB-4556-A270-E7FD827AA44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1429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1ECC-3944-475F-BDBF-73F8246802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11966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5C3-68D1-4BC2-AE1A-FC81BE9A2AC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2183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9DAF-E818-4AFF-8824-0E30388B887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6925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6" y="2130427"/>
            <a:ext cx="71745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5" indent="0" algn="ctr">
              <a:buNone/>
              <a:defRPr/>
            </a:lvl3pPr>
            <a:lvl4pPr marL="1371353" indent="0" algn="ctr">
              <a:buNone/>
              <a:defRPr/>
            </a:lvl4pPr>
            <a:lvl5pPr marL="1828470" indent="0" algn="ctr">
              <a:buNone/>
              <a:defRPr/>
            </a:lvl5pPr>
            <a:lvl6pPr marL="2285588" indent="0" algn="ctr">
              <a:buNone/>
              <a:defRPr/>
            </a:lvl6pPr>
            <a:lvl7pPr marL="2742705" indent="0" algn="ctr">
              <a:buNone/>
              <a:defRPr/>
            </a:lvl7pPr>
            <a:lvl8pPr marL="3199823" indent="0" algn="ctr">
              <a:buNone/>
              <a:defRPr/>
            </a:lvl8pPr>
            <a:lvl9pPr marL="36569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5759-0306-4AC2-829F-E537059BB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8569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19CAE-12C0-4CDE-934B-C4505F02E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6234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4406902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2906715"/>
            <a:ext cx="71745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7" indent="0">
              <a:buNone/>
              <a:defRPr sz="1800"/>
            </a:lvl2pPr>
            <a:lvl3pPr marL="914235" indent="0">
              <a:buNone/>
              <a:defRPr sz="1600"/>
            </a:lvl3pPr>
            <a:lvl4pPr marL="1371353" indent="0">
              <a:buNone/>
              <a:defRPr sz="1400"/>
            </a:lvl4pPr>
            <a:lvl5pPr marL="1828470" indent="0">
              <a:buNone/>
              <a:defRPr sz="1400"/>
            </a:lvl5pPr>
            <a:lvl6pPr marL="2285588" indent="0">
              <a:buNone/>
              <a:defRPr sz="1400"/>
            </a:lvl6pPr>
            <a:lvl7pPr marL="2742705" indent="0">
              <a:buNone/>
              <a:defRPr sz="1400"/>
            </a:lvl7pPr>
            <a:lvl8pPr marL="3199823" indent="0">
              <a:buNone/>
              <a:defRPr sz="1400"/>
            </a:lvl8pPr>
            <a:lvl9pPr marL="36569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E689-F559-431F-8FA4-9A01DA852A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85216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291" y="1125538"/>
            <a:ext cx="381732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0294" y="1125538"/>
            <a:ext cx="3818792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F369-81D3-422C-955A-ACC7C6E64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78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7717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7717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A48D-07B1-4509-BAA6-5CEB1401D4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596267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D013-536F-4904-95E5-E32A7837C6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7149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B470-43E6-44BC-8E7F-0058D0D3E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0351"/>
      </p:ext>
    </p:extLst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58F9-68C4-4E77-B751-C83A9F6DB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847952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046" y="273052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2" y="1435102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3672-E258-4C6B-B991-578195614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89334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421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54421" y="612775"/>
            <a:ext cx="506436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421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C64C-3EAF-4898-BB49-2B534D2EC7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19014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43A8-59B6-447E-A2B2-477A2309D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26509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5985" y="0"/>
            <a:ext cx="1943100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2289" y="0"/>
            <a:ext cx="5693019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B3DF-2FB7-4ACB-B2AC-F7AC1C94AE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842619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89" y="1"/>
            <a:ext cx="7045569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32289" y="1125538"/>
            <a:ext cx="7776796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9B1A-A515-418D-A1B4-CA063AA37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35979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89" y="1"/>
            <a:ext cx="7045569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32289" y="1125538"/>
            <a:ext cx="7776796" cy="514826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228C-0D57-445C-B62E-5F85AF03D6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7572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0691087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68F3-9286-4B51-AB77-C54A6CB99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5708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7758-E9ED-4994-ACCB-3F945BB59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68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9EE1-5797-41A4-8A72-E6505A7F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3868"/>
      </p:ext>
    </p:extLst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55ED-F103-458E-AFB3-6695982D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2281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49FC-2D92-43CF-A803-8EEB3AF16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4286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3814-9A60-4CD7-9CA6-565D94E1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55231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8E00-5DB4-4FA7-BD69-C793D708B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8125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18755-D714-4904-8DAC-9C96F618C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12951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CDB7-81B0-4A82-A8E9-3505FE8CD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3006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D08B-0BAA-4F04-A31E-0951E6FE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1475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5B58-2D4C-46A8-AB91-623465CA6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95629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02DC-3E3A-45DB-9D59-4A9C6EC8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40960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92" y="293730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6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17" y="3284580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0070300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201AF-EBD9-4925-8CCF-7515C6FE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21919"/>
      </p:ext>
    </p:extLst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40381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16" indent="0">
              <a:buNone/>
              <a:defRPr sz="1800"/>
            </a:lvl2pPr>
            <a:lvl3pPr marL="910435" indent="0">
              <a:buNone/>
              <a:defRPr sz="1600"/>
            </a:lvl3pPr>
            <a:lvl4pPr marL="1365652" indent="0">
              <a:buNone/>
              <a:defRPr sz="1400"/>
            </a:lvl4pPr>
            <a:lvl5pPr marL="1820868" indent="0">
              <a:buNone/>
              <a:defRPr sz="1400"/>
            </a:lvl5pPr>
            <a:lvl6pPr marL="2276085" indent="0">
              <a:buNone/>
              <a:defRPr sz="1400"/>
            </a:lvl6pPr>
            <a:lvl7pPr marL="2731305" indent="0">
              <a:buNone/>
              <a:defRPr sz="1400"/>
            </a:lvl7pPr>
            <a:lvl8pPr marL="3186522" indent="0">
              <a:buNone/>
              <a:defRPr sz="1400"/>
            </a:lvl8pPr>
            <a:lvl9pPr marL="364173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1059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6" y="112554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4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74394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6" indent="0">
              <a:buNone/>
              <a:defRPr sz="2000" b="1"/>
            </a:lvl2pPr>
            <a:lvl3pPr marL="910435" indent="0">
              <a:buNone/>
              <a:defRPr sz="1800" b="1"/>
            </a:lvl3pPr>
            <a:lvl4pPr marL="1365652" indent="0">
              <a:buNone/>
              <a:defRPr sz="1600" b="1"/>
            </a:lvl4pPr>
            <a:lvl5pPr marL="1820868" indent="0">
              <a:buNone/>
              <a:defRPr sz="1600" b="1"/>
            </a:lvl5pPr>
            <a:lvl6pPr marL="2276085" indent="0">
              <a:buNone/>
              <a:defRPr sz="1600" b="1"/>
            </a:lvl6pPr>
            <a:lvl7pPr marL="2731305" indent="0">
              <a:buNone/>
              <a:defRPr sz="1600" b="1"/>
            </a:lvl7pPr>
            <a:lvl8pPr marL="3186522" indent="0">
              <a:buNone/>
              <a:defRPr sz="1600" b="1"/>
            </a:lvl8pPr>
            <a:lvl9pPr marL="36417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6" indent="0">
              <a:buNone/>
              <a:defRPr sz="2000" b="1"/>
            </a:lvl2pPr>
            <a:lvl3pPr marL="910435" indent="0">
              <a:buNone/>
              <a:defRPr sz="1800" b="1"/>
            </a:lvl3pPr>
            <a:lvl4pPr marL="1365652" indent="0">
              <a:buNone/>
              <a:defRPr sz="1600" b="1"/>
            </a:lvl4pPr>
            <a:lvl5pPr marL="1820868" indent="0">
              <a:buNone/>
              <a:defRPr sz="1600" b="1"/>
            </a:lvl5pPr>
            <a:lvl6pPr marL="2276085" indent="0">
              <a:buNone/>
              <a:defRPr sz="1600" b="1"/>
            </a:lvl6pPr>
            <a:lvl7pPr marL="2731305" indent="0">
              <a:buNone/>
              <a:defRPr sz="1600" b="1"/>
            </a:lvl7pPr>
            <a:lvl8pPr marL="3186522" indent="0">
              <a:buNone/>
              <a:defRPr sz="1600" b="1"/>
            </a:lvl8pPr>
            <a:lvl9pPr marL="36417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99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1736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04217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16" indent="0">
              <a:buNone/>
              <a:defRPr sz="1200"/>
            </a:lvl2pPr>
            <a:lvl3pPr marL="910435" indent="0">
              <a:buNone/>
              <a:defRPr sz="1000"/>
            </a:lvl3pPr>
            <a:lvl4pPr marL="1365652" indent="0">
              <a:buNone/>
              <a:defRPr sz="900"/>
            </a:lvl4pPr>
            <a:lvl5pPr marL="1820868" indent="0">
              <a:buNone/>
              <a:defRPr sz="900"/>
            </a:lvl5pPr>
            <a:lvl6pPr marL="2276085" indent="0">
              <a:buNone/>
              <a:defRPr sz="900"/>
            </a:lvl6pPr>
            <a:lvl7pPr marL="2731305" indent="0">
              <a:buNone/>
              <a:defRPr sz="900"/>
            </a:lvl7pPr>
            <a:lvl8pPr marL="3186522" indent="0">
              <a:buNone/>
              <a:defRPr sz="900"/>
            </a:lvl8pPr>
            <a:lvl9pPr marL="36417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7847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16" indent="0">
              <a:buNone/>
              <a:defRPr sz="2800"/>
            </a:lvl2pPr>
            <a:lvl3pPr marL="910435" indent="0">
              <a:buNone/>
              <a:defRPr sz="2400"/>
            </a:lvl3pPr>
            <a:lvl4pPr marL="1365652" indent="0">
              <a:buNone/>
              <a:defRPr sz="2000"/>
            </a:lvl4pPr>
            <a:lvl5pPr marL="1820868" indent="0">
              <a:buNone/>
              <a:defRPr sz="2000"/>
            </a:lvl5pPr>
            <a:lvl6pPr marL="2276085" indent="0">
              <a:buNone/>
              <a:defRPr sz="2000"/>
            </a:lvl6pPr>
            <a:lvl7pPr marL="2731305" indent="0">
              <a:buNone/>
              <a:defRPr sz="2000"/>
            </a:lvl7pPr>
            <a:lvl8pPr marL="3186522" indent="0">
              <a:buNone/>
              <a:defRPr sz="2000"/>
            </a:lvl8pPr>
            <a:lvl9pPr marL="364173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16" indent="0">
              <a:buNone/>
              <a:defRPr sz="1200"/>
            </a:lvl2pPr>
            <a:lvl3pPr marL="910435" indent="0">
              <a:buNone/>
              <a:defRPr sz="1000"/>
            </a:lvl3pPr>
            <a:lvl4pPr marL="1365652" indent="0">
              <a:buNone/>
              <a:defRPr sz="900"/>
            </a:lvl4pPr>
            <a:lvl5pPr marL="1820868" indent="0">
              <a:buNone/>
              <a:defRPr sz="900"/>
            </a:lvl5pPr>
            <a:lvl6pPr marL="2276085" indent="0">
              <a:buNone/>
              <a:defRPr sz="900"/>
            </a:lvl6pPr>
            <a:lvl7pPr marL="2731305" indent="0">
              <a:buNone/>
              <a:defRPr sz="900"/>
            </a:lvl7pPr>
            <a:lvl8pPr marL="3186522" indent="0">
              <a:buNone/>
              <a:defRPr sz="900"/>
            </a:lvl8pPr>
            <a:lvl9pPr marL="36417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263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43638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23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54" y="23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87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9EE1-D573-406C-87F8-DD57B1C4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31598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831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8151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74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9" y="2181286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6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2294947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0059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2" indent="0">
              <a:buNone/>
              <a:defRPr sz="1800"/>
            </a:lvl2pPr>
            <a:lvl3pPr marL="913905" indent="0">
              <a:buNone/>
              <a:defRPr sz="1600"/>
            </a:lvl3pPr>
            <a:lvl4pPr marL="1370859" indent="0">
              <a:buNone/>
              <a:defRPr sz="1400"/>
            </a:lvl4pPr>
            <a:lvl5pPr marL="1827810" indent="0">
              <a:buNone/>
              <a:defRPr sz="1400"/>
            </a:lvl5pPr>
            <a:lvl6pPr marL="2284764" indent="0">
              <a:buNone/>
              <a:defRPr sz="1400"/>
            </a:lvl6pPr>
            <a:lvl7pPr marL="2741717" indent="0">
              <a:buNone/>
              <a:defRPr sz="1400"/>
            </a:lvl7pPr>
            <a:lvl8pPr marL="3198669" indent="0">
              <a:buNone/>
              <a:defRPr sz="1400"/>
            </a:lvl8pPr>
            <a:lvl9pPr marL="365562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49555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26989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9" indent="0">
              <a:buNone/>
              <a:defRPr sz="1600" b="1"/>
            </a:lvl4pPr>
            <a:lvl5pPr marL="1827810" indent="0">
              <a:buNone/>
              <a:defRPr sz="1600" b="1"/>
            </a:lvl5pPr>
            <a:lvl6pPr marL="2284764" indent="0">
              <a:buNone/>
              <a:defRPr sz="1600" b="1"/>
            </a:lvl6pPr>
            <a:lvl7pPr marL="2741717" indent="0">
              <a:buNone/>
              <a:defRPr sz="1600" b="1"/>
            </a:lvl7pPr>
            <a:lvl8pPr marL="3198669" indent="0">
              <a:buNone/>
              <a:defRPr sz="1600" b="1"/>
            </a:lvl8pPr>
            <a:lvl9pPr marL="365562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9" indent="0">
              <a:buNone/>
              <a:defRPr sz="1600" b="1"/>
            </a:lvl4pPr>
            <a:lvl5pPr marL="1827810" indent="0">
              <a:buNone/>
              <a:defRPr sz="1600" b="1"/>
            </a:lvl5pPr>
            <a:lvl6pPr marL="2284764" indent="0">
              <a:buNone/>
              <a:defRPr sz="1600" b="1"/>
            </a:lvl6pPr>
            <a:lvl7pPr marL="2741717" indent="0">
              <a:buNone/>
              <a:defRPr sz="1600" b="1"/>
            </a:lvl7pPr>
            <a:lvl8pPr marL="3198669" indent="0">
              <a:buNone/>
              <a:defRPr sz="1600" b="1"/>
            </a:lvl8pPr>
            <a:lvl9pPr marL="365562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7754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15849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1273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9" indent="0">
              <a:buNone/>
              <a:defRPr sz="900"/>
            </a:lvl4pPr>
            <a:lvl5pPr marL="1827810" indent="0">
              <a:buNone/>
              <a:defRPr sz="900"/>
            </a:lvl5pPr>
            <a:lvl6pPr marL="2284764" indent="0">
              <a:buNone/>
              <a:defRPr sz="900"/>
            </a:lvl6pPr>
            <a:lvl7pPr marL="2741717" indent="0">
              <a:buNone/>
              <a:defRPr sz="900"/>
            </a:lvl7pPr>
            <a:lvl8pPr marL="3198669" indent="0">
              <a:buNone/>
              <a:defRPr sz="900"/>
            </a:lvl8pPr>
            <a:lvl9pPr marL="36556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52692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5" indent="0">
              <a:buNone/>
              <a:defRPr sz="2400"/>
            </a:lvl3pPr>
            <a:lvl4pPr marL="1370859" indent="0">
              <a:buNone/>
              <a:defRPr sz="2000"/>
            </a:lvl4pPr>
            <a:lvl5pPr marL="1827810" indent="0">
              <a:buNone/>
              <a:defRPr sz="2000"/>
            </a:lvl5pPr>
            <a:lvl6pPr marL="2284764" indent="0">
              <a:buNone/>
              <a:defRPr sz="2000"/>
            </a:lvl6pPr>
            <a:lvl7pPr marL="2741717" indent="0">
              <a:buNone/>
              <a:defRPr sz="2000"/>
            </a:lvl7pPr>
            <a:lvl8pPr marL="3198669" indent="0">
              <a:buNone/>
              <a:defRPr sz="2000"/>
            </a:lvl8pPr>
            <a:lvl9pPr marL="365562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9" indent="0">
              <a:buNone/>
              <a:defRPr sz="900"/>
            </a:lvl4pPr>
            <a:lvl5pPr marL="1827810" indent="0">
              <a:buNone/>
              <a:defRPr sz="900"/>
            </a:lvl5pPr>
            <a:lvl6pPr marL="2284764" indent="0">
              <a:buNone/>
              <a:defRPr sz="900"/>
            </a:lvl6pPr>
            <a:lvl7pPr marL="2741717" indent="0">
              <a:buNone/>
              <a:defRPr sz="900"/>
            </a:lvl7pPr>
            <a:lvl8pPr marL="3198669" indent="0">
              <a:buNone/>
              <a:defRPr sz="900"/>
            </a:lvl8pPr>
            <a:lvl9pPr marL="36556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63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3DD0-5B79-4DB8-8DC1-759351FA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93203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3539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6419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30" y="190509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48100" y="4659313"/>
            <a:ext cx="5292969" cy="21955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90"/>
            <a:ext cx="7291409" cy="851647"/>
          </a:xfr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315" y="6596123"/>
            <a:ext cx="3068515" cy="261937"/>
          </a:xfrm>
          <a:prstGeom prst="rect">
            <a:avLst/>
          </a:prstGeom>
        </p:spPr>
        <p:txBody>
          <a:bodyPr lIns="91390" tIns="45696" rIns="91390" bIns="45696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14142"/>
                </a:solidFill>
                <a:latin typeface="Arial"/>
                <a:cs typeface="Arial"/>
              </a:rPr>
              <a:t>Дополнительно проверять:</a:t>
            </a:r>
            <a:endParaRPr lang="ru-RU">
              <a:solidFill>
                <a:srgbClr val="41414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0554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8131958"/>
      </p:ext>
    </p:extLst>
  </p:cSld>
  <p:clrMapOvr>
    <a:masterClrMapping/>
  </p:clrMapOvr>
  <p:transition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AD52-245B-4C04-AC41-E50D54AB5A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73636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F1F-83B5-42B0-B812-E6270318023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8935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3EC7-AD4A-4208-9707-EFDD0556AE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3594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2310-2BBB-49DE-8484-566D8D424B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3111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2F91-E6DE-4D05-9378-565894577DB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773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D016-9DA0-4856-8E89-FF1336BC0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922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5" name="navigation1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" name="navigation2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navigation3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navigation4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1" name="navigation8" descr="ujkm,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3604653"/>
      </p:ext>
    </p:extLst>
  </p:cSld>
  <p:clrMapOvr>
    <a:masterClrMapping/>
  </p:clrMapOvr>
  <p:transition>
    <p:split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B343-C89F-4EB9-9450-2A37215D9F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74521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C5D-3C1D-4D5E-9939-46CDFD7B7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3830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E7A-5A47-4910-80C5-7DBA2DE4CA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02585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1354-FBCA-4256-9487-E388D11BC1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2581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BFB-9326-4E77-92E5-9555439F1D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02917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0"/>
            <a:ext cx="9144000" cy="25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7" name="Text Placeholder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677008" y="1996701"/>
            <a:ext cx="7879373" cy="132805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spcBef>
                <a:spcPts val="369"/>
              </a:spcBef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 – Level 0</a:t>
            </a:r>
          </a:p>
          <a:p>
            <a:pPr lvl="1"/>
            <a:r>
              <a:rPr lang="en-US" dirty="0" smtClean="0"/>
              <a:t>Level 1</a:t>
            </a:r>
          </a:p>
          <a:p>
            <a:pPr lvl="2"/>
            <a:r>
              <a:rPr lang="en-US" dirty="0" smtClean="0"/>
              <a:t>Level 2</a:t>
            </a:r>
          </a:p>
          <a:p>
            <a:pPr lvl="3"/>
            <a:r>
              <a:rPr lang="en-US" dirty="0" smtClean="0"/>
              <a:t>Level 3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3" name="Slide Numb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110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0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008" y="856802"/>
            <a:ext cx="7879373" cy="773999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lide Numb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3617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lide Number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781324" y="164668"/>
            <a:ext cx="398089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050">
                <a:solidFill>
                  <a:prstClr val="white">
                    <a:lumMod val="50000"/>
                  </a:prstClr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050" dirty="0">
              <a:solidFill>
                <a:prstClr val="white">
                  <a:lumMod val="50000"/>
                </a:prstClr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263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ocation, date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1083323" y="6066000"/>
            <a:ext cx="7081476" cy="370800"/>
          </a:xfrm>
        </p:spPr>
        <p:txBody>
          <a:bodyPr vert="horz" wrap="square" lIns="28800" tIns="0" rIns="0" bIns="0" rtlCol="0" anchor="b" anchorCtr="0"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defRPr kumimoji="0" lang="en-US" sz="1569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marL="0" marR="0" lvl="0" indent="0" algn="l" defTabSz="84408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Location, date of presentation (month, day, year)</a:t>
            </a:r>
            <a:endParaRPr lang="en-US" dirty="0"/>
          </a:p>
        </p:txBody>
      </p:sp>
      <p:sp>
        <p:nvSpPr>
          <p:cNvPr id="5" name="Type of document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083323" y="4566722"/>
            <a:ext cx="7081476" cy="654191"/>
          </a:xfrm>
        </p:spPr>
        <p:txBody>
          <a:bodyPr vert="horz" lIns="14400" tIns="0" rIns="0" bIns="216000" rtlCol="0" anchor="t" anchorCtr="0">
            <a:sp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defRPr kumimoji="0" lang="en-US" sz="304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Type of document</a:t>
            </a:r>
            <a:endParaRPr lang="en-US" dirty="0"/>
          </a:p>
        </p:txBody>
      </p:sp>
      <p:sp>
        <p:nvSpPr>
          <p:cNvPr id="6" name="Project name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83323" y="3749517"/>
            <a:ext cx="7081476" cy="752835"/>
          </a:xfrm>
        </p:spPr>
        <p:txBody>
          <a:bodyPr vert="horz" lIns="0" tIns="0" rIns="0" bIns="0" rtlCol="0" anchor="b" anchorCtr="0">
            <a:spAutoFit/>
          </a:bodyPr>
          <a:lstStyle>
            <a:lvl1pPr algn="l">
              <a:lnSpc>
                <a:spcPct val="93000"/>
              </a:lnSpc>
              <a:spcBef>
                <a:spcPts val="0"/>
              </a:spcBef>
              <a:defRPr kumimoji="0" lang="en-US" sz="4892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Slide Number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350" dirty="0">
              <a:solidFill>
                <a:prstClr val="white">
                  <a:lumMod val="50000"/>
                </a:prstClr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77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3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9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0825"/>
            <a:ext cx="9144000" cy="2667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Slide Numb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63354" y="6718300"/>
            <a:ext cx="105798" cy="1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831">
                <a:solidFill>
                  <a:prstClr val="black"/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831" dirty="0">
              <a:solidFill>
                <a:prstClr val="black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56" name="Slide Number Line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556381" y="67341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677106" y="1996523"/>
            <a:ext cx="7883672" cy="3190104"/>
          </a:xfrm>
        </p:spPr>
        <p:txBody>
          <a:bodyPr>
            <a:spAutoFit/>
          </a:bodyPr>
          <a:lstStyle>
            <a:lvl1pPr marL="332316" indent="-332316">
              <a:spcBef>
                <a:spcPts val="1847"/>
              </a:spcBef>
              <a:tabLst>
                <a:tab pos="7866381" algn="r"/>
              </a:tabLst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664632" indent="-332316">
              <a:spcBef>
                <a:spcPts val="554"/>
              </a:spcBef>
              <a:buNone/>
              <a:tabLst>
                <a:tab pos="7866381" algn="r"/>
              </a:tabLst>
              <a:defRPr b="0">
                <a:solidFill>
                  <a:schemeClr val="tx1"/>
                </a:solidFill>
              </a:defRPr>
            </a:lvl2pPr>
            <a:lvl3pPr marL="1163106" indent="-498474">
              <a:spcBef>
                <a:spcPts val="0"/>
              </a:spcBef>
              <a:buNone/>
              <a:tabLst>
                <a:tab pos="7866381" algn="r"/>
              </a:tabLst>
              <a:defRPr>
                <a:solidFill>
                  <a:schemeClr val="tx1"/>
                </a:solidFill>
              </a:defRPr>
            </a:lvl3pPr>
            <a:lvl4pPr marL="1159149" indent="-493847">
              <a:buNone/>
              <a:tabLst>
                <a:tab pos="7866381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A.	xxx	xx</a:t>
            </a:r>
          </a:p>
          <a:p>
            <a:pPr lvl="0"/>
            <a:r>
              <a:rPr lang="en-US" dirty="0" smtClean="0"/>
              <a:t>B.	xxx	xx</a:t>
            </a:r>
          </a:p>
          <a:p>
            <a:pPr lvl="1"/>
            <a:r>
              <a:rPr lang="en-US" dirty="0" smtClean="0"/>
              <a:t>1.	xxx	xx</a:t>
            </a:r>
          </a:p>
          <a:p>
            <a:pPr lvl="1"/>
            <a:r>
              <a:rPr lang="en-US" dirty="0" smtClean="0"/>
              <a:t>2.	xxx	xx</a:t>
            </a:r>
          </a:p>
          <a:p>
            <a:pPr lvl="2"/>
            <a:r>
              <a:rPr lang="en-US" dirty="0" smtClean="0"/>
              <a:t>2.1	xxx	xx</a:t>
            </a:r>
          </a:p>
          <a:p>
            <a:pPr lvl="2"/>
            <a:r>
              <a:rPr lang="en-US" dirty="0" smtClean="0"/>
              <a:t>2.2	xxx	xx</a:t>
            </a:r>
          </a:p>
          <a:p>
            <a:pPr lvl="0"/>
            <a:r>
              <a:rPr lang="en-US" dirty="0" smtClean="0"/>
              <a:t>C.	xxx	xx</a:t>
            </a:r>
          </a:p>
          <a:p>
            <a:pPr lvl="1"/>
            <a:r>
              <a:rPr lang="en-US" dirty="0" smtClean="0"/>
              <a:t>1.	xxx	xx</a:t>
            </a:r>
          </a:p>
          <a:p>
            <a:pPr lvl="2"/>
            <a:r>
              <a:rPr lang="en-US" dirty="0" smtClean="0"/>
              <a:t>1.1	xxx	xx</a:t>
            </a:r>
          </a:p>
        </p:txBody>
      </p:sp>
      <p:sp>
        <p:nvSpPr>
          <p:cNvPr id="10" name="Contents Title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77105" y="857851"/>
            <a:ext cx="7886603" cy="35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defTabSz="844083" fontAlgn="auto">
              <a:spcAft>
                <a:spcPts val="0"/>
              </a:spcAft>
              <a:tabLst>
                <a:tab pos="7869312" algn="r"/>
              </a:tabLst>
              <a:defRPr/>
            </a:pPr>
            <a:r>
              <a:rPr lang="ru-RU" altLang="de-DE" sz="2492" b="1" dirty="0" smtClean="0">
                <a:solidFill>
                  <a:srgbClr val="B12726"/>
                </a:solidFill>
                <a:latin typeface="Arial Narrow"/>
                <a:cs typeface="Arial" pitchFamily="34" charset="0"/>
              </a:rPr>
              <a:t>Оглавление</a:t>
            </a:r>
            <a:r>
              <a:rPr lang="en-US" altLang="de-DE" sz="2492" b="1" dirty="0" smtClean="0">
                <a:solidFill>
                  <a:srgbClr val="B12726"/>
                </a:solidFill>
                <a:latin typeface="Arial Narrow"/>
                <a:cs typeface="Arial" pitchFamily="34" charset="0"/>
              </a:rPr>
              <a:t>	</a:t>
            </a:r>
            <a:endParaRPr lang="en-US" altLang="de-DE" sz="2492" b="1" dirty="0">
              <a:solidFill>
                <a:srgbClr val="B12726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35" name="Slide Number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04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735E-55E9-44D4-B48D-AA02D1305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73252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osition Lines"/>
          <p:cNvGrpSpPr/>
          <p:nvPr/>
        </p:nvGrpSpPr>
        <p:grpSpPr>
          <a:xfrm>
            <a:off x="680333" y="6886575"/>
            <a:ext cx="422928" cy="72000"/>
            <a:chOff x="737028" y="6886575"/>
            <a:chExt cx="458172" cy="72000"/>
          </a:xfrm>
        </p:grpSpPr>
        <p:sp>
          <p:nvSpPr>
            <p:cNvPr id="10" name="Line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37028" y="6886575"/>
              <a:ext cx="0" cy="72000"/>
            </a:xfrm>
            <a:prstGeom prst="line">
              <a:avLst/>
            </a:prstGeom>
            <a:noFill/>
            <a:ln w="158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Line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195200" y="6886575"/>
              <a:ext cx="0" cy="72000"/>
            </a:xfrm>
            <a:prstGeom prst="line">
              <a:avLst/>
            </a:prstGeom>
            <a:noFill/>
            <a:ln w="31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0" y="2"/>
            <a:ext cx="9144000" cy="4445793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0" y="4448177"/>
            <a:ext cx="9144000" cy="2409825"/>
          </a:xfrm>
          <a:prstGeom prst="rect">
            <a:avLst/>
          </a:prstGeom>
          <a:solidFill>
            <a:schemeClr val="accent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prstClr val="black"/>
              </a:solidFill>
              <a:cs typeface="Arial Narrow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-2199" y="4448175"/>
            <a:ext cx="914619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n-US" sz="12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3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0333" y="0"/>
            <a:ext cx="0" cy="6861562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2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135501" y="3904800"/>
            <a:ext cx="7453120" cy="538394"/>
          </a:xfrm>
        </p:spPr>
        <p:txBody>
          <a:bodyPr vert="horz" wrap="square" lIns="0" tIns="0" rIns="0" bIns="180000" rtlCol="0" anchor="b" anchorCtr="0">
            <a:spAutoFit/>
          </a:bodyPr>
          <a:lstStyle>
            <a:lvl1pPr marL="501174" indent="-501174" algn="l" defTabSz="332316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>
                <a:tab pos="742969" algn="l"/>
              </a:tabLst>
              <a:defRPr kumimoji="0" lang="en-US" sz="2492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501174" marR="0" lvl="0" indent="-501174" algn="l" defTabSz="332316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69" algn="l"/>
              </a:tabLst>
              <a:defRPr/>
            </a:pPr>
            <a:r>
              <a:rPr lang="en-US" dirty="0" smtClean="0"/>
              <a:t>A.    Click to edit text</a:t>
            </a:r>
            <a:endParaRPr lang="en-US" dirty="0"/>
          </a:p>
        </p:txBody>
      </p:sp>
      <p:sp>
        <p:nvSpPr>
          <p:cNvPr id="22" name="Slide Number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781324" y="164668"/>
            <a:ext cx="398089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050">
                <a:solidFill>
                  <a:prstClr val="white"/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050" dirty="0">
              <a:solidFill>
                <a:prstClr val="white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143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050" dirty="0">
              <a:solidFill>
                <a:prstClr val="white">
                  <a:lumMod val="50000"/>
                </a:prstClr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5230"/>
      </p:ext>
    </p:extLst>
  </p:cSld>
  <p:clrMapOvr>
    <a:masterClrMapping/>
  </p:clrMapOvr>
  <p:hf hd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1200" dirty="0">
              <a:solidFill>
                <a:prstClr val="black"/>
              </a:solidFill>
              <a:cs typeface="Arial Narrow" pitchFamily="34" charset="0"/>
            </a:endParaRPr>
          </a:p>
        </p:txBody>
      </p:sp>
      <p:sp>
        <p:nvSpPr>
          <p:cNvPr id="8" name="Slide Number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latin typeface="Arial Narrow"/>
                <a:cs typeface="Arial" pitchFamily="34" charset="0"/>
              </a:rPr>
              <a:pPr defTabSz="844083">
                <a:defRPr/>
              </a:pPr>
              <a:t>‹#›</a:t>
            </a:fld>
            <a:endParaRPr lang="en-US" sz="1350" dirty="0">
              <a:solidFill>
                <a:prstClr val="white">
                  <a:lumMod val="50000"/>
                </a:prstClr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1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17DF-D54F-412E-8D76-33A3D85FC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278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2196-1E57-4B5D-BF15-4BE54740D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790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6F99-9194-4CB9-ADAD-295B45861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77013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A7BB-87EA-4C7F-95C8-893AF9CCD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31800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DF68-C126-43F0-8F23-95EB8C474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07708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BE6A-AD38-4490-BB8D-A0E5D6C0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2651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08BE-3434-4580-BC70-56815B0C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22771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55EC-9341-4556-B7FB-9B7CB59D9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7464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6B76-4EBB-4718-AEC1-11078ECBF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557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C909-49B6-4FDD-8B02-D3A671C4A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9468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" name="navigation4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7742265"/>
      </p:ext>
    </p:extLst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D1BC-4A6F-4083-BA5D-9BD5FCBBB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45593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8226-D51D-414A-80B2-4096BC69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9946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5F5F-4577-46E1-B151-BBF89DDE3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76871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D027-BFC7-4EE1-AFBB-F5B390A00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49104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2D47-47C5-4C34-9104-617E9921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6033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A656-8632-4D91-95B4-FC7673B7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519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A181-BB95-4930-AD1A-709A2B871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91193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1118-3BD9-4D41-BE86-D1D4EC5B5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4996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F8D3-2F55-4090-A40B-F908477F6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6358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BC3F-F2C5-4715-9723-2339432C9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2921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375E-E9BC-43B4-A83D-ABD7B21D5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21076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747909"/>
      </p:ext>
    </p:extLst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9ACC-71F1-4526-9417-3866995D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913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FCCF-9C1D-4D6D-BADA-FC0E6B11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47046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5B59-2AE6-4DB6-AF3C-5C17912E6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70534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2400-F984-4540-8B1E-4B0048016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9350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0FA9-7A11-4304-8F40-BADCFA83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3978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4E10-E91A-4226-9B72-67A76690D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5631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D063-CE1D-4084-BC8E-DDB1FCE7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11600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ED34-269A-4758-88AC-42E6C399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5232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B7C2-15E7-426D-A98B-0198CB7C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92994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1AF2-652C-4BBF-93F1-C8980644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14625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79CA-0E25-40B8-BF02-1B5B43D0D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41338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8324025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896F-A36E-4E3C-8D13-DA0FAF55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31649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62DD-F412-47B2-970B-16EABDAC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938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CF69-DDD0-4C41-AC9C-B3336D554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35506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4B9D-1F3D-45BB-AF81-DCCF5348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8559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31E9-EDCF-4EC1-8D78-F981C266B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91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EF59-90AE-40AE-8A9D-935DC2EAD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53286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0DA7-BEE2-4370-8D08-533110587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17986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9E53-C1C6-42E2-AB5F-05D923DFA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21573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86AA-7C52-4E26-9968-63B9212CB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16227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15FA-C760-4E93-BA52-B8CC50D78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71478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C802-CC01-4A6A-8129-6DB6CA132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1813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F2E6-01E3-4F2F-BA21-E6012B2C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31983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navigation4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6796088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596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247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2990995"/>
      </p:ext>
    </p:extLst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B7B3-8407-4706-96D6-106BA2348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63393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E4F8-427B-4B99-AAD7-CA663A7E7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22966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ACED-D43D-4883-80E9-56E8BBA71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35938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B36A-78EA-441F-9796-5661B965F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88311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0E74-DF23-48F2-BF3E-2F3007F6B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92922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3C31-353A-4084-B290-CBCB444C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05284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D973-7CAF-4007-B49C-34B399B8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5485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10B2-8565-45B3-A123-64F390EF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64938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A01A-D80E-4644-B000-6DC6C7D03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2781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936-7233-46AE-9218-0505E7E00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88205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5140-1333-4E29-A33E-9E1E8849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43275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313993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B95C-9761-428B-B3E1-67F13D46F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005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C9D6-CF22-40AF-B974-3332FD981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9059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651D-9095-4703-B58A-7CBB67CA9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664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1C17-4EF1-4FCA-B367-94DB66849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1514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10D8-D8BE-4DB2-BF59-FF73A527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433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0CF3-F411-44CE-ABA4-E1E5B55B9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16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C1A8-EDFE-440E-8E49-CA422763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290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1578-FCB1-4A0C-8A4C-368DD1950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219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1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1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1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1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1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1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image" Target="../media/image14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image" Target="../media/image1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image" Target="../media/image1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image" Target="../media/image16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image" Target="../media/image1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www.rosatom.ru/" TargetMode="Externa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image" Target="../media/image1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1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366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69.xml"/><Relationship Id="rId15" Type="http://schemas.openxmlformats.org/officeDocument/2006/relationships/tags" Target="../tags/tag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68.xml"/><Relationship Id="rId9" Type="http://schemas.openxmlformats.org/officeDocument/2006/relationships/theme" Target="../theme/theme32.xml"/><Relationship Id="rId1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37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http://www.ros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48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59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70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81.xml"/><Relationship Id="rId16" Type="http://schemas.openxmlformats.org/officeDocument/2006/relationships/slide" Target="../slides/slide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hyperlink" Target="http://www.rosatom.ru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9DDE56-38D0-4187-BB21-B32503543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i="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34C6B389-DF57-4F2F-A1C2-AE5987D1A7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7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341" r:id="rId3"/>
    <p:sldLayoutId id="2147485342" r:id="rId4"/>
    <p:sldLayoutId id="2147485343" r:id="rId5"/>
    <p:sldLayoutId id="2147485344" r:id="rId6"/>
    <p:sldLayoutId id="2147485345" r:id="rId7"/>
    <p:sldLayoutId id="2147485346" r:id="rId8"/>
    <p:sldLayoutId id="2147485347" r:id="rId9"/>
    <p:sldLayoutId id="2147485348" r:id="rId10"/>
    <p:sldLayoutId id="21474853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i="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34C6B389-DF57-4F2F-A1C2-AE5987D1A7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0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94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8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  <p:sldLayoutId id="214748540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1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5281CECB-5107-486E-9ECF-DA0E865321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7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  <p:sldLayoutId id="214748542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5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27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  <p:sldLayoutId id="214748545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49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  <p:sldLayoutId id="214748546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FC792A-492F-42BA-B1D2-F2F810424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  <p:sldLayoutId id="2147485256" r:id="rId12"/>
    <p:sldLayoutId id="214748525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07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  <p:sldLayoutId id="214748547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18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  <p:sldLayoutId id="214748549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51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A9BFA9-8682-4F73-AF5A-41DD3048B44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i="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34C6B389-DF57-4F2F-A1C2-AE5987D1A7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3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  <p:sldLayoutId id="2147485517" r:id="rId12"/>
    <p:sldLayoutId id="2147485518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i="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34C6B389-DF57-4F2F-A1C2-AE5987D1A7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43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  <p:sldLayoutId id="214748559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3704B2-F786-42D0-A14C-7626E40C2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0725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  <p:sldLayoutId id="2147485543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2FEE1E-70DA-4B99-A308-6E692C7CBF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0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1D19E-4740-4410-8144-463F83F507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077" name="Picture 6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1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  <p:sldLayoutId id="2147485568" r:id="rId12"/>
    <p:sldLayoutId id="2147485569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1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2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35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47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019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136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253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371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4234C-D90C-41A3-AE88-5344EF6F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6085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1" r:id="rId1"/>
    <p:sldLayoutId id="2147485572" r:id="rId2"/>
    <p:sldLayoutId id="2147485573" r:id="rId3"/>
    <p:sldLayoutId id="2147485574" r:id="rId4"/>
    <p:sldLayoutId id="2147485575" r:id="rId5"/>
    <p:sldLayoutId id="2147485576" r:id="rId6"/>
    <p:sldLayoutId id="2147485577" r:id="rId7"/>
    <p:sldLayoutId id="2147485578" r:id="rId8"/>
    <p:sldLayoutId id="2147485579" r:id="rId9"/>
    <p:sldLayoutId id="2147485580" r:id="rId10"/>
    <p:sldLayoutId id="2147485581" r:id="rId11"/>
    <p:sldLayoutId id="214748558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77" y="644846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4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87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  <p:sldLayoutId id="214748559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521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0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56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086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191" indent="-180191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802" indent="-17703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7010" indent="-26712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58071" indent="-22760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4284" indent="-2276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9502" indent="-2276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4717" indent="-2276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935" indent="-2276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154" indent="-2276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6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35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52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68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85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05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22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39" algn="l" defTabSz="910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CBC1FE-3023-47D2-A8EF-AB1212B7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98310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98311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8312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8313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98314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98315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70" y="6448486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72EA8-4B81-4A31-A7C3-D00B044141D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7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6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599" r:id="rId2"/>
    <p:sldLayoutId id="2147485600" r:id="rId3"/>
    <p:sldLayoutId id="2147485601" r:id="rId4"/>
    <p:sldLayoutId id="2147485602" r:id="rId5"/>
    <p:sldLayoutId id="2147485603" r:id="rId6"/>
    <p:sldLayoutId id="2147485604" r:id="rId7"/>
    <p:sldLayoutId id="2147485605" r:id="rId8"/>
    <p:sldLayoutId id="2147485606" r:id="rId9"/>
    <p:sldLayoutId id="2147485607" r:id="rId10"/>
    <p:sldLayoutId id="2147485608" r:id="rId11"/>
    <p:sldLayoutId id="2147485609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9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90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085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781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877" indent="-18087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168" indent="-17770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422" indent="-268143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387" indent="-2284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153" indent="-2284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106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059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3011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9963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9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4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17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69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21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4B15F-B541-4B20-B757-A03AB0575F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7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612" r:id="rId2"/>
    <p:sldLayoutId id="2147485613" r:id="rId3"/>
    <p:sldLayoutId id="2147485614" r:id="rId4"/>
    <p:sldLayoutId id="2147485615" r:id="rId5"/>
    <p:sldLayoutId id="2147485616" r:id="rId6"/>
    <p:sldLayoutId id="2147485617" r:id="rId7"/>
    <p:sldLayoutId id="2147485618" r:id="rId8"/>
    <p:sldLayoutId id="2147485619" r:id="rId9"/>
    <p:sldLayoutId id="2147485620" r:id="rId10"/>
    <p:sldLayoutId id="2147485621" r:id="rId11"/>
    <p:sldLayoutId id="2147485622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!!!Do not delete this text object!!!!_2"/>
          <p:cNvSpPr/>
          <p:nvPr/>
        </p:nvSpPr>
        <p:spPr>
          <a:xfrm>
            <a:off x="-40897" y="-83405"/>
            <a:ext cx="29908" cy="32400"/>
          </a:xfrm>
          <a:prstGeom prst="ellipse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1" tIns="0" rIns="66461" bIns="0" rtlCol="0" anchor="ctr"/>
          <a:lstStyle/>
          <a:p>
            <a:pPr algn="ctr">
              <a:lnSpc>
                <a:spcPct val="93000"/>
              </a:lnSpc>
              <a:spcBef>
                <a:spcPts val="277"/>
              </a:spcBef>
            </a:pPr>
            <a:r>
              <a:rPr lang="de-DE" sz="185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" name="!!!Do not delete this text object!!!!"/>
          <p:cNvSpPr txBox="1"/>
          <p:nvPr>
            <p:custDataLst>
              <p:tags r:id="rId10"/>
            </p:custDataLst>
          </p:nvPr>
        </p:nvSpPr>
        <p:spPr>
          <a:xfrm>
            <a:off x="0" y="-90288"/>
            <a:ext cx="916918" cy="426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  <a:buSzPct val="100000"/>
            </a:pPr>
            <a:r>
              <a:rPr lang="en-GB" sz="277" b="0" noProof="1" smtClean="0">
                <a:solidFill>
                  <a:prstClr val="white"/>
                </a:solidFill>
                <a:latin typeface="Arial Narrow"/>
                <a:cs typeface="Arial" pitchFamily="34" charset="0"/>
              </a:rPr>
              <a:t>"A4rb_Premium" – 2012-02_v02 – do not delete this text object! Speech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77008" y="1996701"/>
            <a:ext cx="7879373" cy="13280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 – Level 0</a:t>
            </a:r>
          </a:p>
          <a:p>
            <a:pPr lvl="1"/>
            <a:r>
              <a:rPr lang="en-US" dirty="0" smtClean="0"/>
              <a:t>Level 1</a:t>
            </a:r>
          </a:p>
          <a:p>
            <a:pPr lvl="2"/>
            <a:r>
              <a:rPr lang="en-US" dirty="0" smtClean="0"/>
              <a:t>Level 2</a:t>
            </a:r>
          </a:p>
          <a:p>
            <a:pPr lvl="3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77008" y="857475"/>
            <a:ext cx="7879373" cy="772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Drawing grid" hidden="1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cxnSp>
          <p:nvCxnSpPr>
            <p:cNvPr id="27" name="!!!Do not delete!!!"/>
            <p:cNvCxnSpPr/>
            <p:nvPr/>
          </p:nvCxnSpPr>
          <p:spPr>
            <a:xfrm>
              <a:off x="738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/>
            <p:cNvCxnSpPr/>
            <p:nvPr/>
          </p:nvCxnSpPr>
          <p:spPr>
            <a:xfrm>
              <a:off x="1347787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/>
            <p:cNvCxnSpPr/>
            <p:nvPr/>
          </p:nvCxnSpPr>
          <p:spPr>
            <a:xfrm>
              <a:off x="7740969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/>
            <p:cNvCxnSpPr/>
            <p:nvPr/>
          </p:nvCxnSpPr>
          <p:spPr>
            <a:xfrm>
              <a:off x="8128319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/>
            <p:cNvCxnSpPr/>
            <p:nvPr/>
          </p:nvCxnSpPr>
          <p:spPr>
            <a:xfrm>
              <a:off x="0" y="221454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/>
            <p:cNvCxnSpPr/>
            <p:nvPr/>
          </p:nvCxnSpPr>
          <p:spPr>
            <a:xfrm>
              <a:off x="0" y="496092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!!!Do not delete!!!"/>
            <p:cNvCxnSpPr/>
            <p:nvPr/>
          </p:nvCxnSpPr>
          <p:spPr>
            <a:xfrm>
              <a:off x="0" y="856800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!!!Do not delete!!!"/>
            <p:cNvCxnSpPr/>
            <p:nvPr/>
          </p:nvCxnSpPr>
          <p:spPr>
            <a:xfrm>
              <a:off x="0" y="741599"/>
              <a:ext cx="144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!!!Do not delete!!!"/>
            <p:cNvCxnSpPr/>
            <p:nvPr/>
          </p:nvCxnSpPr>
          <p:spPr>
            <a:xfrm>
              <a:off x="0" y="64166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!!!Do not delete!!!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!!!Do not delete!!!"/>
            <p:cNvCxnSpPr/>
            <p:nvPr/>
          </p:nvCxnSpPr>
          <p:spPr>
            <a:xfrm>
              <a:off x="0" y="1995488"/>
              <a:ext cx="9271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!!!Do not delete!!!"/>
            <p:cNvCxnSpPr/>
            <p:nvPr/>
          </p:nvCxnSpPr>
          <p:spPr>
            <a:xfrm>
              <a:off x="0" y="3032125"/>
              <a:ext cx="7366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!!!Do not delete!!!"/>
            <p:cNvCxnSpPr/>
            <p:nvPr/>
          </p:nvCxnSpPr>
          <p:spPr>
            <a:xfrm>
              <a:off x="0" y="1763999"/>
              <a:ext cx="144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ormatted_text" hidden="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81406" y="2621662"/>
            <a:ext cx="1827692" cy="9594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buClr>
                <a:prstClr val="black"/>
              </a:buClr>
              <a:buSzPct val="100000"/>
            </a:pPr>
            <a:r>
              <a:rPr lang="de-DE" sz="1385" b="1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15 Point Text: Level 0</a:t>
            </a:r>
            <a:endParaRPr lang="de-DE" sz="1385" dirty="0">
              <a:solidFill>
                <a:prstClr val="black"/>
              </a:solidFill>
              <a:latin typeface="Arial Narrow"/>
              <a:cs typeface="Arial" pitchFamily="34" charset="0"/>
            </a:endParaRPr>
          </a:p>
          <a:p>
            <a:pPr marL="151916" lvl="1" indent="-151916">
              <a:lnSpc>
                <a:spcPct val="93000"/>
              </a:lnSpc>
              <a:spcBef>
                <a:spcPts val="739"/>
              </a:spcBef>
              <a:buClr>
                <a:prstClr val="black"/>
              </a:buClr>
              <a:buSzPct val="100000"/>
              <a:buFont typeface="Arial Narrow"/>
              <a:buChar char="&gt;"/>
            </a:pPr>
            <a:r>
              <a:rPr lang="de-DE" sz="1385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Level 1</a:t>
            </a:r>
          </a:p>
          <a:p>
            <a:pPr marL="318074" lvl="2" indent="-154289">
              <a:lnSpc>
                <a:spcPct val="93000"/>
              </a:lnSpc>
              <a:spcBef>
                <a:spcPts val="369"/>
              </a:spcBef>
              <a:buClr>
                <a:prstClr val="black"/>
              </a:buClr>
              <a:buSzPct val="100000"/>
              <a:buFont typeface="Arial Narrow"/>
              <a:buChar char="–"/>
            </a:pPr>
            <a:r>
              <a:rPr lang="de-DE" sz="1385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Level 2</a:t>
            </a:r>
          </a:p>
          <a:p>
            <a:pPr marL="460495" lvl="3" indent="-132926">
              <a:lnSpc>
                <a:spcPct val="93000"/>
              </a:lnSpc>
              <a:spcBef>
                <a:spcPts val="185"/>
              </a:spcBef>
              <a:buClr>
                <a:prstClr val="black"/>
              </a:buClr>
              <a:buSzPct val="100000"/>
              <a:buFont typeface="Arial Narrow"/>
              <a:buChar char="-"/>
            </a:pPr>
            <a:r>
              <a:rPr lang="de-DE" sz="1385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Level 3</a:t>
            </a:r>
          </a:p>
        </p:txBody>
      </p:sp>
      <p:sp>
        <p:nvSpPr>
          <p:cNvPr id="46" name="Source" hidden="1"/>
          <p:cNvSpPr txBox="1"/>
          <p:nvPr>
            <p:custDataLst>
              <p:tags r:id="rId15"/>
            </p:custDataLst>
          </p:nvPr>
        </p:nvSpPr>
        <p:spPr>
          <a:xfrm>
            <a:off x="681406" y="6720061"/>
            <a:ext cx="476092" cy="118879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342908" indent="-342908">
              <a:lnSpc>
                <a:spcPct val="93000"/>
              </a:lnSpc>
              <a:buClr>
                <a:prstClr val="black"/>
              </a:buClr>
              <a:buSzPct val="100000"/>
            </a:pPr>
            <a:r>
              <a:rPr lang="de-DE" sz="831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Source:	</a:t>
            </a:r>
            <a:r>
              <a:rPr lang="de-DE" sz="831" dirty="0" err="1">
                <a:solidFill>
                  <a:prstClr val="black"/>
                </a:solidFill>
                <a:latin typeface="Arial Narrow"/>
                <a:cs typeface="Arial" pitchFamily="34" charset="0"/>
              </a:rPr>
              <a:t>xxx</a:t>
            </a:r>
            <a:endParaRPr lang="de-DE" sz="831" dirty="0">
              <a:solidFill>
                <a:prstClr val="black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47" name="Notes" hidden="1"/>
          <p:cNvSpPr txBox="1"/>
          <p:nvPr>
            <p:custDataLst>
              <p:tags r:id="rId16"/>
            </p:custDataLst>
          </p:nvPr>
        </p:nvSpPr>
        <p:spPr>
          <a:xfrm>
            <a:off x="681406" y="6428504"/>
            <a:ext cx="294953" cy="132087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149473" indent="-149473">
              <a:lnSpc>
                <a:spcPct val="93000"/>
              </a:lnSpc>
              <a:buClr>
                <a:prstClr val="black"/>
              </a:buClr>
              <a:buSzPct val="100000"/>
            </a:pPr>
            <a:r>
              <a:rPr lang="de-DE" sz="923" dirty="0">
                <a:solidFill>
                  <a:prstClr val="black"/>
                </a:solidFill>
                <a:latin typeface="Arial Narrow"/>
                <a:cs typeface="Arial" pitchFamily="34" charset="0"/>
              </a:rPr>
              <a:t>1)	</a:t>
            </a:r>
            <a:r>
              <a:rPr lang="de-DE" sz="923" dirty="0" err="1">
                <a:solidFill>
                  <a:prstClr val="black"/>
                </a:solidFill>
                <a:latin typeface="Arial Narrow"/>
                <a:cs typeface="Arial" pitchFamily="34" charset="0"/>
              </a:rPr>
              <a:t>xxx</a:t>
            </a:r>
            <a:endParaRPr lang="de-DE" sz="923" dirty="0">
              <a:solidFill>
                <a:prstClr val="black"/>
              </a:solidFill>
              <a:latin typeface="Arial Narrow"/>
              <a:cs typeface="Arial" pitchFamily="34" charset="0"/>
            </a:endParaRPr>
          </a:p>
        </p:txBody>
      </p:sp>
      <p:grpSp>
        <p:nvGrpSpPr>
          <p:cNvPr id="5" name="Legend" hidden="1"/>
          <p:cNvGrpSpPr/>
          <p:nvPr>
            <p:custDataLst>
              <p:tags r:id="rId17"/>
            </p:custDataLst>
          </p:nvPr>
        </p:nvGrpSpPr>
        <p:grpSpPr>
          <a:xfrm>
            <a:off x="681405" y="6195220"/>
            <a:ext cx="602505" cy="146050"/>
            <a:chOff x="736600" y="6157119"/>
            <a:chExt cx="652713" cy="146050"/>
          </a:xfrm>
        </p:grpSpPr>
        <p:sp>
          <p:nvSpPr>
            <p:cNvPr id="49" name="LegendIcon"/>
            <p:cNvSpPr/>
            <p:nvPr/>
          </p:nvSpPr>
          <p:spPr>
            <a:xfrm>
              <a:off x="736600" y="6157119"/>
              <a:ext cx="215900" cy="146050"/>
            </a:xfrm>
            <a:prstGeom prst="rect">
              <a:avLst/>
            </a:prstGeom>
            <a:noFill/>
            <a:ln w="9525" cap="flat" cmpd="sng" algn="ctr">
              <a:solidFill>
                <a:srgbClr val="003F5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44083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kern="0" dirty="0">
                <a:solidFill>
                  <a:srgbClr val="000000"/>
                </a:solidFill>
                <a:latin typeface="Arial Narrow"/>
                <a:cs typeface="Arial" pitchFamily="34" charset="0"/>
              </a:endParaRPr>
            </a:p>
          </p:txBody>
        </p:sp>
        <p:sp>
          <p:nvSpPr>
            <p:cNvPr id="50" name="LegendText"/>
            <p:cNvSpPr txBox="1"/>
            <p:nvPr/>
          </p:nvSpPr>
          <p:spPr>
            <a:xfrm>
              <a:off x="1035050" y="6160134"/>
              <a:ext cx="354263" cy="13208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defTabSz="844083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923" kern="0" dirty="0">
                  <a:solidFill>
                    <a:sysClr val="windowText" lastClr="000000"/>
                  </a:solidFill>
                  <a:latin typeface="Arial Narrow"/>
                  <a:cs typeface="Arial" pitchFamily="34" charset="0"/>
                </a:rPr>
                <a:t>Legend</a:t>
              </a:r>
            </a:p>
          </p:txBody>
        </p:sp>
      </p:grpSp>
      <p:sp>
        <p:nvSpPr>
          <p:cNvPr id="51" name="Subtitle" hidden="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81406" y="2005020"/>
            <a:ext cx="7876816" cy="2775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buClr>
                <a:prstClr val="black"/>
              </a:buClr>
              <a:buSzPct val="100000"/>
            </a:pPr>
            <a:r>
              <a:rPr lang="de-DE" sz="1939" dirty="0" err="1">
                <a:solidFill>
                  <a:prstClr val="black"/>
                </a:solidFill>
                <a:latin typeface="Arial Narrow"/>
                <a:cs typeface="Arial" pitchFamily="34" charset="0"/>
              </a:rPr>
              <a:t>Subtitle</a:t>
            </a:r>
            <a:endParaRPr lang="de-DE" sz="1939" dirty="0">
              <a:solidFill>
                <a:prstClr val="black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3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</p:sldLayoutIdLst>
  <p:hf hdr="0" dt="0"/>
  <p:txStyles>
    <p:titleStyle>
      <a:lvl1pPr algn="l" defTabSz="844083" rtl="0" eaLnBrk="1" latinLnBrk="0" hangingPunct="1">
        <a:lnSpc>
          <a:spcPct val="93000"/>
        </a:lnSpc>
        <a:spcBef>
          <a:spcPct val="0"/>
        </a:spcBef>
        <a:buNone/>
        <a:defRPr lang="en-US" sz="2492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lang="en-US" sz="1939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2682" indent="-212682" algn="l" defTabSz="844083" rtl="0" eaLnBrk="1" latinLnBrk="0" hangingPunct="1">
        <a:lnSpc>
          <a:spcPct val="93000"/>
        </a:lnSpc>
        <a:spcBef>
          <a:spcPts val="1108"/>
        </a:spcBef>
        <a:buFont typeface="Arial Narrow" pitchFamily="34" charset="0"/>
        <a:buChar char="&gt;"/>
        <a:defRPr lang="en-US" sz="1939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45304" indent="-216005" algn="l" defTabSz="844083" rtl="0" eaLnBrk="1" latinLnBrk="0" hangingPunct="1">
        <a:lnSpc>
          <a:spcPct val="93000"/>
        </a:lnSpc>
        <a:spcBef>
          <a:spcPts val="369"/>
        </a:spcBef>
        <a:buFont typeface="Arial Narrow" pitchFamily="34" charset="0"/>
        <a:buChar char="–"/>
        <a:defRPr lang="en-US" sz="1939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44693" indent="-186097" algn="l" defTabSz="844083" rtl="0" eaLnBrk="1" latinLnBrk="0" hangingPunct="1">
        <a:lnSpc>
          <a:spcPct val="93000"/>
        </a:lnSpc>
        <a:spcBef>
          <a:spcPts val="185"/>
        </a:spcBef>
        <a:buFont typeface="Arial Narrow" pitchFamily="34" charset="0"/>
        <a:buChar char="-"/>
        <a:defRPr lang="en-US" sz="1939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44693" indent="0" algn="l" defTabSz="844083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69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32122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3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C7177-3DCB-4658-B233-3FB5F8FD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406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07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2408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409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2410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2411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BB86A-368F-48D6-A481-B9E751289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4454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4455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4456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457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4458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4459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8AEF09-CD56-421C-B099-A2E109042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6502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6503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6504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6505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6506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6507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D564C-0FB2-4A2E-A5B1-AF4577398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8550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8551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8552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8553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8554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5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8555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6DFDDE-53CF-4C4F-9697-1BE9E8FDD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10598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0599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0600" name="navigation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0601" name="navigation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10602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5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10603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6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D684A3-6BFC-491F-BCA3-A008E685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317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  <p:sldLayoutId id="214748532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8.xml"/><Relationship Id="rId1" Type="http://schemas.openxmlformats.org/officeDocument/2006/relationships/tags" Target="../tags/tag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0.xml"/><Relationship Id="rId7" Type="http://schemas.openxmlformats.org/officeDocument/2006/relationships/chart" Target="../charts/chart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0.xml"/><Relationship Id="rId7" Type="http://schemas.openxmlformats.org/officeDocument/2006/relationships/chart" Target="../charts/chart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6.x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0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92789" y="-22397"/>
            <a:ext cx="9836789" cy="3233371"/>
            <a:chOff x="-923717" y="0"/>
            <a:chExt cx="13115718" cy="4311161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-923717" y="0"/>
              <a:ext cx="13111222" cy="431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 flipH="1">
              <a:off x="470137" y="0"/>
              <a:ext cx="11721864" cy="4089071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4" h="2191">
                  <a:moveTo>
                    <a:pt x="0" y="0"/>
                  </a:moveTo>
                  <a:lnTo>
                    <a:pt x="0" y="2191"/>
                  </a:lnTo>
                  <a:lnTo>
                    <a:pt x="5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flipH="1">
              <a:off x="4988922" y="0"/>
              <a:ext cx="6820893" cy="1950287"/>
            </a:xfrm>
            <a:custGeom>
              <a:avLst/>
              <a:gdLst>
                <a:gd name="T0" fmla="*/ 953 w 3034"/>
                <a:gd name="T1" fmla="*/ 0 h 1045"/>
                <a:gd name="T2" fmla="*/ 0 w 3034"/>
                <a:gd name="T3" fmla="*/ 1045 h 1045"/>
                <a:gd name="T4" fmla="*/ 3034 w 3034"/>
                <a:gd name="T5" fmla="*/ 0 h 1045"/>
                <a:gd name="T6" fmla="*/ 953 w 3034"/>
                <a:gd name="T7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4" h="1045">
                  <a:moveTo>
                    <a:pt x="953" y="0"/>
                  </a:moveTo>
                  <a:lnTo>
                    <a:pt x="0" y="1045"/>
                  </a:lnTo>
                  <a:lnTo>
                    <a:pt x="3034" y="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51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flipH="1">
              <a:off x="2286644" y="0"/>
              <a:ext cx="9905357" cy="2680012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1436">
                  <a:moveTo>
                    <a:pt x="0" y="0"/>
                  </a:moveTo>
                  <a:lnTo>
                    <a:pt x="0" y="1436"/>
                  </a:lnTo>
                  <a:lnTo>
                    <a:pt x="4110" y="405"/>
                  </a:lnTo>
                  <a:lnTo>
                    <a:pt x="44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flipH="1">
              <a:off x="3084738" y="0"/>
              <a:ext cx="9107263" cy="2543772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1" h="1363">
                  <a:moveTo>
                    <a:pt x="0" y="0"/>
                  </a:moveTo>
                  <a:lnTo>
                    <a:pt x="0" y="1363"/>
                  </a:lnTo>
                  <a:lnTo>
                    <a:pt x="40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200" b="1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5616" y="3924054"/>
            <a:ext cx="7081476" cy="700192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ОТЧЁТ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11285" y="1422686"/>
            <a:ext cx="4601643" cy="8015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ts val="0"/>
              </a:spcBef>
              <a:buNone/>
              <a:def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984">
              <a:solidFill>
                <a:srgbClr val="2C4155">
                  <a:lumMod val="50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15616" y="2468950"/>
            <a:ext cx="6066249" cy="678515"/>
          </a:xfrm>
          <a:prstGeom prst="rect">
            <a:avLst/>
          </a:prstGeom>
        </p:spPr>
        <p:txBody>
          <a:bodyPr vert="horz" lIns="84407" tIns="42203" rIns="84407" bIns="4220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47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52047" y="3146096"/>
            <a:ext cx="6511975" cy="193550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Система внутреннего контроля закупок </a:t>
            </a:r>
            <a:r>
              <a:rPr lang="ru-RU" sz="4000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Госкорпорации</a:t>
            </a:r>
            <a:r>
              <a:rPr lang="ru-RU" sz="4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4000" dirty="0" err="1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  <a:r>
              <a:rPr lang="ru-RU" sz="4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348675" y="5775412"/>
            <a:ext cx="7920174" cy="91810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</a:t>
            </a:r>
          </a:p>
          <a:p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СПИКЕР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Тихомиров Павел Анатольевич – Председатель Центрального Арбитражного комитета ГК </a:t>
            </a:r>
            <a:r>
              <a:rPr lang="ru-RU" sz="2400" dirty="0" err="1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ДАТА: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21.04.2016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endParaRPr lang="ru-RU" sz="18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18708" y="2126688"/>
            <a:ext cx="5950850" cy="1363038"/>
          </a:xfrm>
        </p:spPr>
        <p:txBody>
          <a:bodyPr/>
          <a:lstStyle/>
          <a:p>
            <a:r>
              <a:rPr lang="ru-RU" sz="4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ПЛЕНАРНОЕ ЗАСЕДАНИЕ</a:t>
            </a:r>
          </a:p>
        </p:txBody>
      </p:sp>
    </p:spTree>
    <p:extLst>
      <p:ext uri="{BB962C8B-B14F-4D97-AF65-F5344CB8AC3E}">
        <p14:creationId xmlns:p14="http://schemas.microsoft.com/office/powerpoint/2010/main" val="793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71128"/>
            <a:ext cx="7920881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  <a:t> ДОПОЛНИТЕЛЬНЫЕ ФУНКЦИИ ВНУТРЕННЕГО КОНТРОЛЯ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61" name="Номер слайда 3"/>
          <p:cNvSpPr txBox="1">
            <a:spLocks/>
          </p:cNvSpPr>
          <p:nvPr/>
        </p:nvSpPr>
        <p:spPr>
          <a:xfrm>
            <a:off x="8337426" y="6472288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B9C2B-DD5C-4693-AD32-2F414A70F2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199806" y="2211277"/>
            <a:ext cx="3744416" cy="0"/>
          </a:xfrm>
          <a:prstGeom prst="line">
            <a:avLst/>
          </a:prstGeom>
          <a:noFill/>
          <a:ln w="22225">
            <a:solidFill>
              <a:sysClr val="window" lastClr="FFFFFF">
                <a:lumMod val="65000"/>
              </a:sys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1" name="Text12"/>
          <p:cNvSpPr>
            <a:spLocks noChangeArrowheads="1"/>
          </p:cNvSpPr>
          <p:nvPr/>
        </p:nvSpPr>
        <p:spPr bwMode="auto">
          <a:xfrm>
            <a:off x="5232087" y="1467429"/>
            <a:ext cx="3911913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b="1" dirty="0" smtClean="0">
                <a:solidFill>
                  <a:srgbClr val="2C4155"/>
                </a:solidFill>
                <a:latin typeface="Arial Narrow"/>
              </a:rPr>
              <a:t>ОБРАЩЕНИЯ О ВКЛЮЧЕНИИ В РНП АТОМНОЙ ОТРАСЛИ</a:t>
            </a:r>
            <a:endParaRPr lang="ru-RU" altLang="de-DE" b="1" dirty="0">
              <a:solidFill>
                <a:srgbClr val="2C4155"/>
              </a:solidFill>
              <a:latin typeface="Arial Narrow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327309"/>
              </p:ext>
            </p:extLst>
          </p:nvPr>
        </p:nvGraphicFramePr>
        <p:xfrm>
          <a:off x="5364088" y="2276873"/>
          <a:ext cx="35820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23528" y="2211277"/>
            <a:ext cx="3744416" cy="0"/>
          </a:xfrm>
          <a:prstGeom prst="line">
            <a:avLst/>
          </a:prstGeom>
          <a:noFill/>
          <a:ln w="22225">
            <a:solidFill>
              <a:sysClr val="window" lastClr="FFFFFF">
                <a:lumMod val="65000"/>
              </a:sys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9" name="Text12"/>
          <p:cNvSpPr>
            <a:spLocks noChangeArrowheads="1"/>
          </p:cNvSpPr>
          <p:nvPr/>
        </p:nvSpPr>
        <p:spPr bwMode="auto">
          <a:xfrm>
            <a:off x="179512" y="1456116"/>
            <a:ext cx="4680520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b="1" dirty="0" smtClean="0">
                <a:solidFill>
                  <a:srgbClr val="2C4155"/>
                </a:solidFill>
                <a:latin typeface="Arial Narrow"/>
              </a:rPr>
              <a:t>ЖАЛОБЫ ПО ТЕХНИЧЕСКИМ ВОПРОСАМ </a:t>
            </a:r>
          </a:p>
          <a:p>
            <a:pPr algn="ctr"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b="1" dirty="0" smtClean="0">
                <a:solidFill>
                  <a:srgbClr val="2C4155"/>
                </a:solidFill>
                <a:latin typeface="Arial Narrow"/>
              </a:rPr>
              <a:t>(% ОТ РАССМОТРЕННЫХ)</a:t>
            </a:r>
            <a:endParaRPr lang="ru-RU" altLang="de-DE" b="1" dirty="0">
              <a:solidFill>
                <a:srgbClr val="2C4155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2816" y="24928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43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72455" y="4126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42799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34041030"/>
              </p:ext>
            </p:extLst>
          </p:nvPr>
        </p:nvGraphicFramePr>
        <p:xfrm>
          <a:off x="227590" y="2348880"/>
          <a:ext cx="463244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697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МЕРЫ ДИСЦИПЛИНАРНОЙ ОТВЕТСТВЕННОСТИ ЗА НАРУШЕНИЯ В ЗАКУПОЧНОЙ ДЕЯТЕЛЬНОСТИ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03DCD-B7CC-4117-950C-DF0AE111754C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06022"/>
              </p:ext>
            </p:extLst>
          </p:nvPr>
        </p:nvGraphicFramePr>
        <p:xfrm>
          <a:off x="323528" y="1340768"/>
          <a:ext cx="8424936" cy="493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12"/>
                <a:gridCol w="5299012"/>
                <a:gridCol w="2808312"/>
              </a:tblGrid>
              <a:tr h="372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№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607" marR="1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Примерный </a:t>
                      </a: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перечень 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нарушений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3607" marR="13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Возможные меры </a:t>
                      </a:r>
                      <a:endParaRPr lang="ru-RU" sz="20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607" marR="13607" marT="0" marB="0" anchor="ctr"/>
                </a:tc>
              </a:tr>
              <a:tr h="111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607" marR="13607" marT="0" marB="0"/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1.1. Установление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не предусмотренных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требований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1.2. Нарушения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оформлении документации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протоколов.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1.3. Неправомерный способ закупки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1.4. Нарушение сроков заключения договора</a:t>
                      </a:r>
                    </a:p>
                  </a:txBody>
                  <a:tcPr marL="13607" marR="13607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Замечание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и / или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уменьшение годовой премии не более чем на 5%</a:t>
                      </a:r>
                      <a:b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607" marR="13607" marT="0" marB="0"/>
                </a:tc>
              </a:tr>
              <a:tr h="130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607" marR="1360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2.1.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Неразмещение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 на официальном сайте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закупок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2.2. Невыполнение решений и заключений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АК.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Необоснованное отклонение/допуск участника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cs typeface="Arial"/>
                        </a:rPr>
                        <a:t>2.5. Нарушение порядка оценки заявок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2.12.  Не предоставление информации в реестр договоров (по 223-ФЗ)</a:t>
                      </a:r>
                      <a:endParaRPr lang="ru-RU" sz="16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607" marR="13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Выговор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и / или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уменьшение годовой премии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от 5 до 25%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13607" marR="13607" marT="0" marB="0"/>
                </a:tc>
              </a:tr>
              <a:tr h="157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607" marR="136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3.1.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Неправомерное заключение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договора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600" dirty="0" err="1" smtClean="0">
                          <a:effectLst/>
                          <a:latin typeface="Arial Narrow" panose="020B0606020202030204" pitchFamily="34" charset="0"/>
                        </a:rPr>
                        <a:t>ед.поставщиком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3.3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. Изменение условий заключенного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договора с увеличением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цены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более 10% или единичных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цен договора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3607" marR="136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. Выговор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и/или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снижение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 премии 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от 25 до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2. перевод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нижестоящую должность 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и /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или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снижение годовой премии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50%.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Увольнение.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607" marR="136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26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71128"/>
            <a:ext cx="7920881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  <a:t>ДИСЦИПЛИНАРНАЯ ОТВЕТСТВЕННОСТЬ </a:t>
            </a:r>
            <a:b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  <a:t>ЗА НАРУШЕНИЯ В ЗАКУПКАХ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61" name="Номер слайда 3"/>
          <p:cNvSpPr txBox="1">
            <a:spLocks/>
          </p:cNvSpPr>
          <p:nvPr/>
        </p:nvSpPr>
        <p:spPr>
          <a:xfrm>
            <a:off x="8337426" y="6472288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B9C2B-DD5C-4693-AD32-2F414A70F2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4541170" y="2204864"/>
            <a:ext cx="4392488" cy="0"/>
          </a:xfrm>
          <a:prstGeom prst="line">
            <a:avLst/>
          </a:prstGeom>
          <a:noFill/>
          <a:ln w="22225">
            <a:solidFill>
              <a:sysClr val="window" lastClr="FFFFFF">
                <a:lumMod val="65000"/>
              </a:sys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6" name="Text12"/>
          <p:cNvSpPr>
            <a:spLocks noChangeArrowheads="1"/>
          </p:cNvSpPr>
          <p:nvPr/>
        </p:nvSpPr>
        <p:spPr bwMode="auto">
          <a:xfrm>
            <a:off x="4541171" y="1741504"/>
            <a:ext cx="4423318" cy="3219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sz="2092" b="1" dirty="0" smtClean="0">
                <a:solidFill>
                  <a:srgbClr val="2C4155"/>
                </a:solidFill>
                <a:latin typeface="Arial Narrow"/>
              </a:rPr>
              <a:t>КОЛИЧЕСТВО ПРИМЕНЕННЫХ МЕР </a:t>
            </a:r>
            <a:endParaRPr lang="ru-RU" altLang="de-DE" sz="2092" b="1" dirty="0">
              <a:solidFill>
                <a:srgbClr val="2C4155"/>
              </a:solidFill>
              <a:latin typeface="Arial Narrow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251520" y="2236776"/>
            <a:ext cx="3672408" cy="0"/>
          </a:xfrm>
          <a:prstGeom prst="line">
            <a:avLst/>
          </a:prstGeom>
          <a:noFill/>
          <a:ln w="22225">
            <a:solidFill>
              <a:sysClr val="window" lastClr="FFFFFF">
                <a:lumMod val="65000"/>
              </a:sys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/>
              <a:uLnTx/>
              <a:uFillTx/>
              <a:latin typeface="Arial Narrow"/>
            </a:endParaRPr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12686"/>
              </p:ext>
            </p:extLst>
          </p:nvPr>
        </p:nvGraphicFramePr>
        <p:xfrm>
          <a:off x="4289851" y="3212976"/>
          <a:ext cx="4683157" cy="32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37364"/>
              </p:ext>
            </p:extLst>
          </p:nvPr>
        </p:nvGraphicFramePr>
        <p:xfrm>
          <a:off x="238716" y="2564904"/>
          <a:ext cx="3960440" cy="390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12"/>
          <p:cNvSpPr>
            <a:spLocks noChangeArrowheads="1"/>
          </p:cNvSpPr>
          <p:nvPr/>
        </p:nvSpPr>
        <p:spPr bwMode="auto">
          <a:xfrm>
            <a:off x="251520" y="1741504"/>
            <a:ext cx="4953209" cy="3219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sz="2092" b="1" dirty="0" smtClean="0">
                <a:solidFill>
                  <a:srgbClr val="2C4155"/>
                </a:solidFill>
                <a:latin typeface="Arial Narrow"/>
              </a:rPr>
              <a:t>СУБЪЕКТЫ ОТВЕТСТВЕННОСТИ </a:t>
            </a:r>
            <a:endParaRPr lang="ru-RU" altLang="de-DE" sz="2092" b="1" dirty="0">
              <a:solidFill>
                <a:srgbClr val="2C4155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094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ПОЧЕМУ В 223-ФЗ НУЖЕН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ВНУТРЕННИЙ КОНТРОЛЬ ЗАКУПОК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554807"/>
            <a:ext cx="5076789" cy="4610497"/>
          </a:xfrm>
          <a:prstGeom prst="rect">
            <a:avLst/>
          </a:prstGeom>
          <a:noFill/>
          <a:ln w="19050" cap="flat" cmpd="sng" algn="ctr">
            <a:solidFill>
              <a:srgbClr val="B12726"/>
            </a:solidFill>
            <a:prstDash val="solid"/>
          </a:ln>
          <a:effectLst/>
        </p:spPr>
        <p:txBody>
          <a:bodyPr lIns="88615" tIns="0" rIns="88615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46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243926" y="2775886"/>
            <a:ext cx="4501512" cy="592090"/>
            <a:chOff x="5071293" y="3063981"/>
            <a:chExt cx="4502403" cy="49740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33428" y="3121837"/>
              <a:ext cx="3940268" cy="439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1400" dirty="0" smtClean="0">
                  <a:solidFill>
                    <a:srgbClr val="2C4155"/>
                  </a:solidFill>
                  <a:latin typeface="Arial Narrow"/>
                </a:rPr>
                <a:t>ОПЕРАТИВНОСТЬ ВЛИЯНИЯ (ПРЕДОТВРАЩЕНИЕ, ПРОФИЛАКТИКА, МЕРЫ ОТВЕТСТВЕННОСТИ)</a:t>
              </a:r>
              <a:endParaRPr lang="ru-RU" sz="1400" dirty="0">
                <a:solidFill>
                  <a:srgbClr val="2C4155"/>
                </a:solidFill>
                <a:latin typeface="Arial Narrow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2462" b="1" dirty="0">
                  <a:solidFill>
                    <a:srgbClr val="2C4155"/>
                  </a:solidFill>
                  <a:latin typeface="Arial Narrow"/>
                </a:rPr>
                <a:t>01.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35119" y="3640444"/>
            <a:ext cx="4766253" cy="592090"/>
            <a:chOff x="5071293" y="3063981"/>
            <a:chExt cx="4767196" cy="4974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633428" y="3121837"/>
              <a:ext cx="4205061" cy="439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ЭФФЕКТИВНОСТЬ (ЭКОНОМИЯ  ПРЯМАЯ И КОСВЕННАЯ)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02.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35119" y="4718596"/>
            <a:ext cx="4766253" cy="455749"/>
            <a:chOff x="5071293" y="3063981"/>
            <a:chExt cx="4767196" cy="3828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633428" y="3121837"/>
              <a:ext cx="4205061" cy="258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ПОДКОНТРОЛЬНОСТЬ ВНЕШНИМ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КНО (ФАС, ГП, СП)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03.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35119" y="5569573"/>
            <a:ext cx="4766253" cy="455749"/>
            <a:chOff x="5071293" y="3063981"/>
            <a:chExt cx="4767196" cy="3828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633428" y="3121837"/>
              <a:ext cx="4205061" cy="258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ОТРАСЛЕВАЯ КОМПЕТЕНТНОСТЬ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04.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23929" y="1690083"/>
            <a:ext cx="4896544" cy="61369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4431" b="1" dirty="0" smtClean="0">
                <a:solidFill>
                  <a:srgbClr val="B12726"/>
                </a:solidFill>
                <a:latin typeface="Arial Narrow"/>
                <a:cs typeface="Arial" pitchFamily="34" charset="0"/>
              </a:rPr>
              <a:t>ПРЕИМУЩЕСТВА ВК</a:t>
            </a:r>
            <a:endParaRPr lang="ru-RU" sz="4431" b="1" dirty="0">
              <a:solidFill>
                <a:srgbClr val="B12726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1" y="1295834"/>
            <a:ext cx="3117841" cy="28975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92" b="1" dirty="0" smtClean="0">
                <a:solidFill>
                  <a:prstClr val="black">
                    <a:lumMod val="90000"/>
                    <a:lumOff val="10000"/>
                  </a:prstClr>
                </a:solidFill>
                <a:latin typeface="Arial Narrow"/>
                <a:cs typeface="Arial" pitchFamily="34" charset="0"/>
              </a:rPr>
              <a:t>СРАВНЕНИЕ ПОКАЗАТЕЛЕЙ</a:t>
            </a:r>
            <a:endParaRPr lang="ru-RU" sz="2092" b="1" dirty="0">
              <a:solidFill>
                <a:prstClr val="black">
                  <a:lumMod val="90000"/>
                  <a:lumOff val="10000"/>
                </a:prstClr>
              </a:solidFill>
              <a:latin typeface="Arial Narrow"/>
              <a:cs typeface="Arial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572353557"/>
              </p:ext>
            </p:extLst>
          </p:nvPr>
        </p:nvGraphicFramePr>
        <p:xfrm>
          <a:off x="179511" y="2498873"/>
          <a:ext cx="3168353" cy="186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9511" y="1690083"/>
            <a:ext cx="348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69"/>
              </a:spcBef>
              <a:spcAft>
                <a:spcPts val="369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/>
              </a:rPr>
              <a:t>В организациях, имеющих развитую систему внутреннего контроля, показатели эффективности закупок в рамках 223-ФЗ выше, чем в среднем по стране</a:t>
            </a:r>
            <a:endParaRPr lang="ru-RU" sz="16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937143978"/>
              </p:ext>
            </p:extLst>
          </p:nvPr>
        </p:nvGraphicFramePr>
        <p:xfrm>
          <a:off x="179511" y="4509120"/>
          <a:ext cx="3178782" cy="190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0004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0CA79-938D-4FE4-BC0E-B9F216137FC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9455"/>
              </p:ext>
            </p:extLst>
          </p:nvPr>
        </p:nvGraphicFramePr>
        <p:xfrm>
          <a:off x="467544" y="1196752"/>
          <a:ext cx="8219256" cy="507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74664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Предлагаемая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формулировка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Статья 6. </a:t>
                      </a:r>
                    </a:p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Контроль за соблюдением требований настоящего Федерального закона осуществляется в порядке, установленном законодательством Российской Федерации.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7F0F03"/>
                          </a:solidFill>
                          <a:latin typeface="Arial Narrow" panose="020B0606020202030204" pitchFamily="34" charset="0"/>
                        </a:rPr>
                        <a:t>Контроль за соблюдением</a:t>
                      </a:r>
                      <a:r>
                        <a:rPr lang="ru-RU" sz="1600" b="1" baseline="0" dirty="0" smtClean="0">
                          <a:solidFill>
                            <a:srgbClr val="7F0F03"/>
                          </a:solidFill>
                          <a:latin typeface="Arial Narrow" panose="020B0606020202030204" pitchFamily="34" charset="0"/>
                        </a:rPr>
                        <a:t> требований положения о закупке осуществляется соответствующим подразделением заказчика в порядке, предусмотренном </a:t>
                      </a:r>
                      <a:r>
                        <a:rPr lang="ru-RU" sz="1600" b="1" dirty="0" smtClean="0">
                          <a:solidFill>
                            <a:srgbClr val="7F0F03"/>
                          </a:solidFill>
                          <a:latin typeface="Arial Narrow" panose="020B0606020202030204" pitchFamily="34" charset="0"/>
                        </a:rPr>
                        <a:t>положением</a:t>
                      </a:r>
                      <a:r>
                        <a:rPr lang="ru-RU" sz="1600" b="1" baseline="0" dirty="0" smtClean="0">
                          <a:solidFill>
                            <a:srgbClr val="7F0F03"/>
                          </a:solidFill>
                          <a:latin typeface="Arial Narrow" panose="020B0606020202030204" pitchFamily="34" charset="0"/>
                        </a:rPr>
                        <a:t> о закупке</a:t>
                      </a:r>
                      <a:endParaRPr lang="ru-RU" sz="1600" dirty="0" smtClean="0">
                        <a:solidFill>
                          <a:srgbClr val="7F0F03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Внутренний контроль стимулирует соблюдение НПА </a:t>
                      </a:r>
                    </a:p>
                    <a:p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Реагирование на сигналы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во внутреннем контроле быстрее</a:t>
                      </a:r>
                    </a:p>
                    <a:p>
                      <a:endParaRPr lang="ru-RU" sz="1600" baseline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Не потребует </a:t>
                      </a:r>
                      <a:r>
                        <a:rPr lang="ru-RU" sz="1600" baseline="0" dirty="0" err="1" smtClean="0">
                          <a:latin typeface="Arial Narrow" panose="020B0606020202030204" pitchFamily="34" charset="0"/>
                        </a:rPr>
                        <a:t>доп.средств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федерального бюджета </a:t>
                      </a:r>
                    </a:p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7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Статья 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 нарушение требований настоящего Федерального закона и иных принятых в соответствии с ним нормативных правовых актов Российской Федерации виновные лица несут ответственность в соответствии с законодательством Российской Федерации.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rgbClr val="7F0F03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случае применения к виновному лицу дисциплинарной ответственности за нарушение, административная ответственность не применяется</a:t>
                      </a:r>
                    </a:p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Дисциплинарная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ответственность более действенная, чем административная</a:t>
                      </a:r>
                    </a:p>
                    <a:p>
                      <a:endParaRPr lang="ru-RU" sz="16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6064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ПРЕДЛОЖЕНИЯ ПО ВНЕСЕНИЮ ИЗМЕНЕНИЙ В 223-ФЗ</a:t>
            </a:r>
            <a:endParaRPr lang="ru-RU" sz="2400" b="1" dirty="0">
              <a:solidFill>
                <a:srgbClr val="41414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3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561461" cy="100811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АКТИВНОСТЬ ЗАЯВИТЕЛЕЙ ЖАЛОБ В АК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BAD52-245B-4C04-AC41-E50D54AB5A1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242490"/>
              </p:ext>
            </p:extLst>
          </p:nvPr>
        </p:nvGraphicFramePr>
        <p:xfrm>
          <a:off x="4248483" y="3357011"/>
          <a:ext cx="50405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8193"/>
              </p:ext>
            </p:extLst>
          </p:nvPr>
        </p:nvGraphicFramePr>
        <p:xfrm>
          <a:off x="323528" y="1412776"/>
          <a:ext cx="446449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134076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*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533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 новых организаций (впервые обратились с обжалованием в 201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 г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)</a:t>
            </a:r>
          </a:p>
          <a:p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cs typeface="Arial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78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% подали в 201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году по 1 жалобе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3305339"/>
            <a:ext cx="3816424" cy="2904902"/>
          </a:xfrm>
          <a:prstGeom prst="rect">
            <a:avLst/>
          </a:prstGeom>
          <a:noFill/>
          <a:ln w="19050" cap="flat" cmpd="sng" algn="ctr">
            <a:solidFill>
              <a:srgbClr val="B12726"/>
            </a:solidFill>
            <a:prstDash val="solid"/>
          </a:ln>
          <a:effectLst/>
        </p:spPr>
        <p:txBody>
          <a:bodyPr lIns="88615" tIns="0" rIns="88615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2874" y="3913573"/>
            <a:ext cx="3509226" cy="566612"/>
            <a:chOff x="5071293" y="3063981"/>
            <a:chExt cx="4502403" cy="75547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633428" y="3121837"/>
              <a:ext cx="3940268" cy="697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1400" dirty="0" smtClean="0">
                  <a:solidFill>
                    <a:srgbClr val="2C4155"/>
                  </a:solidFill>
                  <a:latin typeface="Arial Narrow"/>
                </a:rPr>
                <a:t>ЖАЛОБА УВЕЛИЧИВАЕТ СРОК ПРОЦЕДУРЫ ЗАКУПКИ</a:t>
              </a:r>
              <a:endParaRPr lang="ru-RU" sz="1400" dirty="0">
                <a:solidFill>
                  <a:srgbClr val="2C4155"/>
                </a:solidFill>
                <a:latin typeface="Arial Narrow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71293" y="3063981"/>
              <a:ext cx="701487" cy="410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1400" b="1" dirty="0">
                  <a:solidFill>
                    <a:srgbClr val="2C4155"/>
                  </a:solidFill>
                  <a:latin typeface="Arial Narrow"/>
                </a:rPr>
                <a:t>01.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2553" y="4549575"/>
            <a:ext cx="3715609" cy="351169"/>
            <a:chOff x="5071293" y="3063981"/>
            <a:chExt cx="4767196" cy="4682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633428" y="3121837"/>
              <a:ext cx="4205061" cy="410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60% - НЕОБОСНОВАННЫЕ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ЖАЛОБЫ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71293" y="3063981"/>
              <a:ext cx="701487" cy="410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02.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2553" y="5100358"/>
            <a:ext cx="3715609" cy="997499"/>
            <a:chOff x="5071293" y="3063981"/>
            <a:chExt cx="4767196" cy="13299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633428" y="3121837"/>
              <a:ext cx="4205061" cy="127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noProof="0" dirty="0" smtClean="0">
                  <a:solidFill>
                    <a:srgbClr val="2C4155"/>
                  </a:solidFill>
                  <a:latin typeface="Arial Narrow" panose="020B0606020202030204" pitchFamily="34" charset="0"/>
                </a:rPr>
                <a:t>НЕЛЬЗЯ УТВЕРЖДАТЬ, ЧТО ВСЕ ЗАЯВИТЕЛИ ПО НЕОБОСНОВАННЫМ ЖАЛОБАМ СОЗНАТЕЛЬНО ЗАТЯГИВАЛИ ПРОЦЕДУРУ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71293" y="3063981"/>
              <a:ext cx="701487" cy="410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03.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2874" y="3501008"/>
            <a:ext cx="3200773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B12726"/>
                </a:solidFill>
                <a:latin typeface="Arial Narrow"/>
                <a:cs typeface="Arial" pitchFamily="34" charset="0"/>
              </a:rPr>
              <a:t>ВЛИЯНИЕ ЖАЛОБ НА СРОКИ</a:t>
            </a:r>
            <a:endParaRPr lang="ru-RU" sz="2000" b="1" dirty="0">
              <a:solidFill>
                <a:srgbClr val="B12726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8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КОНКУРС НА ЗВАНИЕ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«ЛУЧШИЙ ОБЩЕСТВЕННЫЙ КОНТРОЛЕР В ЗАКУПКАХ»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BAD52-245B-4C04-AC41-E50D54AB5A1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730334"/>
            <a:ext cx="1700915" cy="312145"/>
          </a:xfrm>
          <a:prstGeom prst="rect">
            <a:avLst/>
          </a:prstGeom>
          <a:noFill/>
        </p:spPr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rgbClr val="414142"/>
                </a:solidFill>
                <a:latin typeface="Arial"/>
                <a:cs typeface="Arial"/>
              </a:rPr>
              <a:t>Критерии оценки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7834" y="1752438"/>
            <a:ext cx="1558613" cy="312145"/>
          </a:xfrm>
          <a:prstGeom prst="rect">
            <a:avLst/>
          </a:prstGeom>
          <a:noFill/>
        </p:spPr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rgbClr val="414142"/>
                </a:solidFill>
                <a:latin typeface="Arial"/>
                <a:cs typeface="Arial"/>
              </a:rPr>
              <a:t>Доп. номинации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4658" y="2013226"/>
            <a:ext cx="8377822" cy="2639910"/>
            <a:chOff x="527982" y="1381646"/>
            <a:chExt cx="8436506" cy="3621658"/>
          </a:xfrm>
        </p:grpSpPr>
        <p:graphicFrame>
          <p:nvGraphicFramePr>
            <p:cNvPr id="18" name="Схема 17"/>
            <p:cNvGraphicFramePr/>
            <p:nvPr>
              <p:extLst>
                <p:ext uri="{D42A27DB-BD31-4B8C-83A1-F6EECF244321}">
                  <p14:modId xmlns:p14="http://schemas.microsoft.com/office/powerpoint/2010/main" val="3202269457"/>
                </p:ext>
              </p:extLst>
            </p:nvPr>
          </p:nvGraphicFramePr>
          <p:xfrm>
            <a:off x="3059832" y="1381646"/>
            <a:ext cx="5904656" cy="36216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1" name="Левая фигурная скобка 20"/>
            <p:cNvSpPr/>
            <p:nvPr/>
          </p:nvSpPr>
          <p:spPr>
            <a:xfrm>
              <a:off x="2627784" y="1382852"/>
              <a:ext cx="432048" cy="362045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7982" y="2579113"/>
              <a:ext cx="1826087" cy="1635037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414142"/>
                  </a:solidFill>
                  <a:latin typeface="Arial Narrow" panose="020B0606020202030204" pitchFamily="34" charset="0"/>
                </a:rPr>
                <a:t>ЛУЧШИЙ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414142"/>
                  </a:solidFill>
                  <a:latin typeface="Arial Narrow" panose="020B0606020202030204" pitchFamily="34" charset="0"/>
                </a:rPr>
                <a:t>ОБЩЕСТВЕННЫЙ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414142"/>
                  </a:solidFill>
                  <a:latin typeface="Arial Narrow" panose="020B0606020202030204" pitchFamily="34" charset="0"/>
                </a:rPr>
                <a:t>КОНТРОЛЕР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414142"/>
                  </a:solidFill>
                  <a:latin typeface="Arial Narrow" panose="020B0606020202030204" pitchFamily="34" charset="0"/>
                </a:rPr>
                <a:t>ГОДА</a:t>
              </a:r>
              <a:endParaRPr lang="ru-RU" sz="1600" b="1" dirty="0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9098128"/>
              </p:ext>
            </p:extLst>
          </p:nvPr>
        </p:nvGraphicFramePr>
        <p:xfrm>
          <a:off x="399006" y="5296727"/>
          <a:ext cx="856895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006" y="4848142"/>
            <a:ext cx="847952" cy="3121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rgbClr val="414142"/>
                </a:solidFill>
              </a:rPr>
              <a:t>Этапы: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38" y="985871"/>
            <a:ext cx="9381774" cy="343547"/>
          </a:xfrm>
          <a:prstGeom prst="rect">
            <a:avLst/>
          </a:prstGeom>
          <a:noFill/>
        </p:spPr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rgbClr val="414142"/>
                </a:solidFill>
                <a:latin typeface="Arial"/>
                <a:cs typeface="Arial"/>
              </a:rPr>
              <a:t>Цель</a:t>
            </a:r>
            <a:r>
              <a:rPr lang="ru-RU" sz="1600" dirty="0">
                <a:solidFill>
                  <a:srgbClr val="414142"/>
                </a:solidFill>
                <a:latin typeface="Arial"/>
                <a:cs typeface="Arial"/>
              </a:rPr>
              <a:t>: </a:t>
            </a:r>
            <a:r>
              <a:rPr lang="ru-RU" sz="1400" dirty="0">
                <a:solidFill>
                  <a:srgbClr val="414142"/>
                </a:solidFill>
                <a:latin typeface="Arial"/>
                <a:cs typeface="Arial"/>
              </a:rPr>
              <a:t>повышение авторитета, ответственности поставщиков, осуществляющих обществ. контроль закупок</a:t>
            </a:r>
            <a:endParaRPr lang="ru-RU" sz="1600" dirty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640" y="1238581"/>
            <a:ext cx="6769580" cy="338156"/>
          </a:xfrm>
          <a:prstGeom prst="rect">
            <a:avLst/>
          </a:prstGeom>
          <a:noFill/>
        </p:spPr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rgbClr val="414142"/>
                </a:solidFill>
                <a:latin typeface="Arial"/>
                <a:cs typeface="Arial"/>
              </a:rPr>
              <a:t>Участники</a:t>
            </a:r>
            <a:r>
              <a:rPr lang="ru-RU" sz="1600" dirty="0">
                <a:solidFill>
                  <a:srgbClr val="414142"/>
                </a:solidFill>
                <a:latin typeface="Arial"/>
                <a:cs typeface="Arial"/>
              </a:rPr>
              <a:t>: </a:t>
            </a:r>
            <a:r>
              <a:rPr lang="ru-RU" sz="1400" dirty="0">
                <a:solidFill>
                  <a:srgbClr val="414142"/>
                </a:solidFill>
                <a:latin typeface="Arial"/>
                <a:cs typeface="Arial"/>
              </a:rPr>
              <a:t>заявители жалоб в </a:t>
            </a:r>
            <a:r>
              <a:rPr lang="ru-RU" sz="1400" dirty="0" smtClean="0">
                <a:solidFill>
                  <a:srgbClr val="414142"/>
                </a:solidFill>
                <a:latin typeface="Arial"/>
                <a:cs typeface="Arial"/>
              </a:rPr>
              <a:t>органы рассмотрения жалоб атомной отрасли</a:t>
            </a:r>
            <a:endParaRPr lang="ru-RU" sz="1600" dirty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39" y="1487039"/>
            <a:ext cx="2600528" cy="343547"/>
          </a:xfrm>
          <a:prstGeom prst="rect">
            <a:avLst/>
          </a:prstGeom>
          <a:noFill/>
        </p:spPr>
        <p:txBody>
          <a:bodyPr wrap="none" lIns="91044" tIns="45523" rIns="91044" bIns="4552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u="sng" dirty="0">
                <a:solidFill>
                  <a:srgbClr val="414142"/>
                </a:solidFill>
                <a:latin typeface="Arial"/>
                <a:cs typeface="Arial"/>
              </a:rPr>
              <a:t>Периодичность</a:t>
            </a:r>
            <a:r>
              <a:rPr lang="ru-RU" sz="1600" dirty="0">
                <a:solidFill>
                  <a:srgbClr val="414142"/>
                </a:solidFill>
                <a:latin typeface="Arial"/>
                <a:cs typeface="Arial"/>
              </a:rPr>
              <a:t>: </a:t>
            </a:r>
            <a:r>
              <a:rPr lang="ru-RU" sz="1400" dirty="0">
                <a:solidFill>
                  <a:srgbClr val="414142"/>
                </a:solidFill>
                <a:latin typeface="Arial"/>
                <a:cs typeface="Arial"/>
              </a:rPr>
              <a:t>ежегодно</a:t>
            </a:r>
            <a:endParaRPr lang="ru-RU" sz="1600" dirty="0">
              <a:solidFill>
                <a:srgbClr val="41414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39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C1AD1-F71E-44A0-A1FF-7ECD58D2ED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43030" y="2708277"/>
            <a:ext cx="7273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4" tIns="45523" rIns="91044" bIns="455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4596D1">
                    <a:lumMod val="50000"/>
                  </a:srgbClr>
                </a:solidFill>
              </a:rPr>
              <a:t>Тихомиров Павел Анатольевич</a:t>
            </a:r>
          </a:p>
          <a:p>
            <a:pPr algn="ctr" eaLnBrk="1" hangingPunct="1"/>
            <a:r>
              <a:rPr lang="ru-RU" sz="2000" b="1" dirty="0">
                <a:solidFill>
                  <a:srgbClr val="4596D1">
                    <a:lumMod val="50000"/>
                  </a:srgbClr>
                </a:solidFill>
              </a:rPr>
              <a:t>8(499)949-25-88</a:t>
            </a:r>
          </a:p>
          <a:p>
            <a:pPr algn="ctr" eaLnBrk="1" hangingPunct="1"/>
            <a:r>
              <a:rPr lang="en-US" sz="2000" b="1" dirty="0">
                <a:solidFill>
                  <a:srgbClr val="4596D1">
                    <a:lumMod val="75000"/>
                  </a:srgbClr>
                </a:solidFill>
              </a:rPr>
              <a:t>patikhomirov@rosatom.ru</a:t>
            </a:r>
            <a:endParaRPr lang="ru-RU" sz="2000" b="1" dirty="0">
              <a:solidFill>
                <a:srgbClr val="4596D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120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  <a:t>ЗАКУПКИ В АТОМНОЙ ОТРАСЛИ В 2015 ГОДУ</a:t>
            </a:r>
            <a:endParaRPr lang="ru-RU" sz="24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4770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274"/>
                </a:solidFill>
                <a:latin typeface="Calibri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60232" y="2273444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КОЛИЧЕСТВО ПРОЦЕДУР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0232" y="27429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СУММА НМЦ, МЛРД.РУБ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1619" y="2236579"/>
            <a:ext cx="391319" cy="3600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22938" y="2236579"/>
            <a:ext cx="3129644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52582" y="2236579"/>
            <a:ext cx="1260140" cy="360040"/>
          </a:xfrm>
          <a:prstGeom prst="rect">
            <a:avLst/>
          </a:prstGeom>
          <a:solidFill>
            <a:srgbClr val="7F0F03"/>
          </a:solidFill>
          <a:ln>
            <a:solidFill>
              <a:srgbClr val="7F0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619" y="2712208"/>
            <a:ext cx="391319" cy="3600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22939" y="2712208"/>
            <a:ext cx="3461108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84046" y="2712533"/>
            <a:ext cx="928675" cy="360040"/>
          </a:xfrm>
          <a:prstGeom prst="rect">
            <a:avLst/>
          </a:prstGeom>
          <a:solidFill>
            <a:srgbClr val="7F0F03"/>
          </a:solidFill>
          <a:ln>
            <a:solidFill>
              <a:srgbClr val="7F0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8186" y="2289983"/>
            <a:ext cx="60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ru-RU" sz="1400" dirty="0" smtClean="0">
                <a:solidFill>
                  <a:srgbClr val="FFFFFF"/>
                </a:solidFill>
              </a:rPr>
              <a:t>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71779" y="226041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75%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4047" y="22809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23%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1619" y="2740635"/>
            <a:ext cx="460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2%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16750" y="27406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81%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92641" y="2740635"/>
            <a:ext cx="61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17%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6233" y="3273127"/>
            <a:ext cx="576064" cy="3600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6233" y="3777183"/>
            <a:ext cx="576064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6233" y="4281239"/>
            <a:ext cx="576064" cy="360040"/>
          </a:xfrm>
          <a:prstGeom prst="rect">
            <a:avLst/>
          </a:prstGeom>
          <a:solidFill>
            <a:srgbClr val="7F0F03"/>
          </a:solidFill>
          <a:ln>
            <a:solidFill>
              <a:srgbClr val="7F0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33357" y="3273127"/>
            <a:ext cx="605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- закупки на средства Федерального бюджета  по 44-ФЗ </a:t>
            </a:r>
            <a:endParaRPr lang="ru-RU" sz="1600" dirty="0">
              <a:solidFill>
                <a:srgbClr val="41414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82298" y="3798669"/>
            <a:ext cx="676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- закупки по 223-ФЗ</a:t>
            </a:r>
            <a:endParaRPr lang="ru-RU" sz="1600" dirty="0">
              <a:solidFill>
                <a:srgbClr val="41414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2298" y="4302725"/>
            <a:ext cx="712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14142"/>
                </a:solidFill>
              </a:rPr>
              <a:t>- закупки в соответствии с Положением о закупке</a:t>
            </a:r>
            <a:endParaRPr lang="ru-RU" sz="1600" dirty="0">
              <a:solidFill>
                <a:srgbClr val="4141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8746" y="2260415"/>
            <a:ext cx="13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68 670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2762" y="2712208"/>
            <a:ext cx="111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1 237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14908" y="1340768"/>
            <a:ext cx="44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≈ 400 ПОДВЕДОМСТВЕННЫХ ОРГАНИЗАЦИЙ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1" name="Line 5"/>
          <p:cNvSpPr>
            <a:spLocks noChangeShapeType="1"/>
          </p:cNvSpPr>
          <p:nvPr/>
        </p:nvSpPr>
        <p:spPr bwMode="auto">
          <a:xfrm>
            <a:off x="1914909" y="1742376"/>
            <a:ext cx="4169260" cy="0"/>
          </a:xfrm>
          <a:prstGeom prst="line">
            <a:avLst/>
          </a:prstGeom>
          <a:noFill/>
          <a:ln w="222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sz="160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5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27AE662-D570-40E7-A7CA-85AAC083F90B}" type="slidenum">
              <a:rPr lang="ru-RU" altLang="ru-RU" sz="1800" smtClean="0">
                <a:solidFill>
                  <a:srgbClr val="003274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1800" smtClean="0">
              <a:solidFill>
                <a:srgbClr val="003274"/>
              </a:solidFill>
            </a:endParaRPr>
          </a:p>
        </p:txBody>
      </p:sp>
      <p:sp>
        <p:nvSpPr>
          <p:cNvPr id="148483" name="Заголовок 1"/>
          <p:cNvSpPr txBox="1">
            <a:spLocks/>
          </p:cNvSpPr>
          <p:nvPr/>
        </p:nvSpPr>
        <p:spPr bwMode="auto">
          <a:xfrm>
            <a:off x="250825" y="0"/>
            <a:ext cx="78501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>
              <a:solidFill>
                <a:srgbClr val="003274"/>
              </a:solidFill>
            </a:endParaRPr>
          </a:p>
        </p:txBody>
      </p:sp>
      <p:sp>
        <p:nvSpPr>
          <p:cNvPr id="148484" name="Заголовок 1"/>
          <p:cNvSpPr txBox="1">
            <a:spLocks/>
          </p:cNvSpPr>
          <p:nvPr/>
        </p:nvSpPr>
        <p:spPr bwMode="auto">
          <a:xfrm>
            <a:off x="202656" y="23774"/>
            <a:ext cx="78089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3274"/>
                </a:solidFill>
                <a:latin typeface="Arial Narrow" panose="020B0606020202030204" pitchFamily="34" charset="0"/>
              </a:rPr>
              <a:t>ДИАГРАММА КОНТРОЛЯ В БИЗНЕС-ПРОЦЕССАХ</a:t>
            </a:r>
            <a:endParaRPr lang="ru-RU" altLang="ru-RU" sz="2400" b="1" dirty="0">
              <a:solidFill>
                <a:srgbClr val="003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8485" name="TextBox 59"/>
          <p:cNvSpPr txBox="1">
            <a:spLocks noChangeArrowheads="1"/>
          </p:cNvSpPr>
          <p:nvPr/>
        </p:nvSpPr>
        <p:spPr bwMode="auto">
          <a:xfrm>
            <a:off x="6213832" y="2161069"/>
            <a:ext cx="296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>
                <a:solidFill>
                  <a:srgbClr val="414142"/>
                </a:solidFill>
                <a:latin typeface="Arial Narrow" panose="020B0606020202030204" pitchFamily="34" charset="0"/>
              </a:rPr>
              <a:t>80% </a:t>
            </a:r>
            <a:r>
              <a:rPr lang="ru-RU" altLang="ru-RU" sz="2000" b="1" dirty="0">
                <a:solidFill>
                  <a:srgbClr val="414142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0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менеджеры</a:t>
            </a:r>
            <a:endParaRPr lang="ru-RU" altLang="ru-RU" sz="2000" b="1" dirty="0">
              <a:solidFill>
                <a:srgbClr val="414142"/>
              </a:solidFill>
              <a:latin typeface="Arial Narrow" panose="020B0606020202030204" pitchFamily="34" charset="0"/>
            </a:endParaRPr>
          </a:p>
        </p:txBody>
      </p:sp>
      <p:sp>
        <p:nvSpPr>
          <p:cNvPr id="148486" name="TextBox 62"/>
          <p:cNvSpPr txBox="1">
            <a:spLocks noChangeArrowheads="1"/>
          </p:cNvSpPr>
          <p:nvPr/>
        </p:nvSpPr>
        <p:spPr bwMode="auto">
          <a:xfrm>
            <a:off x="6223188" y="2891746"/>
            <a:ext cx="2967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>
                <a:solidFill>
                  <a:srgbClr val="414142"/>
                </a:solidFill>
                <a:latin typeface="Arial Narrow" panose="020B0606020202030204" pitchFamily="34" charset="0"/>
              </a:rPr>
              <a:t>20% </a:t>
            </a:r>
            <a:r>
              <a:rPr lang="ru-RU" altLang="ru-RU" sz="2000" b="1" dirty="0">
                <a:solidFill>
                  <a:srgbClr val="414142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0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контролеры</a:t>
            </a:r>
            <a:endParaRPr lang="ru-RU" altLang="ru-RU" sz="2000" b="1" dirty="0">
              <a:solidFill>
                <a:srgbClr val="41414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8487" name="Группа 5"/>
          <p:cNvGrpSpPr>
            <a:grpSpLocks/>
          </p:cNvGrpSpPr>
          <p:nvPr/>
        </p:nvGrpSpPr>
        <p:grpSpPr bwMode="auto">
          <a:xfrm>
            <a:off x="0" y="2060848"/>
            <a:ext cx="6156176" cy="3962615"/>
            <a:chOff x="1547664" y="1430196"/>
            <a:chExt cx="6192688" cy="3904833"/>
          </a:xfrm>
        </p:grpSpPr>
        <p:sp>
          <p:nvSpPr>
            <p:cNvPr id="9" name="Овал 8"/>
            <p:cNvSpPr/>
            <p:nvPr/>
          </p:nvSpPr>
          <p:spPr>
            <a:xfrm>
              <a:off x="1547664" y="1430196"/>
              <a:ext cx="6192688" cy="390483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544" y="1816796"/>
              <a:ext cx="5257067" cy="316877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56278" y="2248978"/>
              <a:ext cx="4104128" cy="230440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478628" y="2691290"/>
              <a:ext cx="2222931" cy="152952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04005" y="2971967"/>
              <a:ext cx="2173718" cy="1005840"/>
            </a:xfrm>
            <a:prstGeom prst="rect">
              <a:avLst/>
            </a:prstGeom>
          </p:spPr>
          <p:txBody>
            <a:bodyPr spcFirstLastPara="1" wrap="none" lIns="91369" tIns="45685" rIns="91369" bIns="45685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414142"/>
                  </a:solidFill>
                  <a:latin typeface="Arial"/>
                  <a:cs typeface="Arial"/>
                </a:rPr>
                <a:t>Менеджмент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71800" y="2537647"/>
              <a:ext cx="3669999" cy="2547537"/>
            </a:xfrm>
            <a:prstGeom prst="rect">
              <a:avLst/>
            </a:prstGeom>
          </p:spPr>
          <p:txBody>
            <a:bodyPr spcFirstLastPara="1" wrap="none" lIns="91369" tIns="45685" rIns="91369" bIns="45685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414142"/>
                  </a:solidFill>
                  <a:latin typeface="Arial"/>
                  <a:cs typeface="Arial"/>
                </a:rPr>
                <a:t>Управление рисками + КРД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83181" y="4337847"/>
              <a:ext cx="2336843" cy="447636"/>
            </a:xfrm>
            <a:prstGeom prst="rect">
              <a:avLst/>
            </a:prstGeom>
          </p:spPr>
          <p:txBody>
            <a:bodyPr spcFirstLastPara="1" wrap="none" lIns="91369" tIns="45685" rIns="91369" bIns="45685">
              <a:prstTxWarp prst="textArchDow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414142"/>
                  </a:solidFill>
                  <a:latin typeface="Arial"/>
                  <a:cs typeface="Arial"/>
                </a:rPr>
                <a:t>Внутренний аудит</a:t>
              </a:r>
            </a:p>
          </p:txBody>
        </p:sp>
        <p:pic>
          <p:nvPicPr>
            <p:cNvPr id="148498" name="Picture 2" descr="Материалы за 2013 год &quot; Севастопольская газета &quot;Вести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23"/>
            <a:stretch>
              <a:fillRect/>
            </a:stretch>
          </p:blipFill>
          <p:spPr bwMode="auto">
            <a:xfrm>
              <a:off x="4100179" y="3095179"/>
              <a:ext cx="941557" cy="88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763688" y="1714208"/>
              <a:ext cx="5709740" cy="3052372"/>
            </a:xfrm>
            <a:prstGeom prst="rect">
              <a:avLst/>
            </a:prstGeom>
          </p:spPr>
          <p:txBody>
            <a:bodyPr spcFirstLastPara="1" wrap="none" lIns="91369" tIns="45685" rIns="91369" bIns="45685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414142"/>
                  </a:solidFill>
                  <a:latin typeface="Arial"/>
                  <a:cs typeface="Arial"/>
                </a:rPr>
                <a:t>Контроль заинтересованных сторон</a:t>
              </a:r>
            </a:p>
          </p:txBody>
        </p:sp>
      </p:grpSp>
      <p:cxnSp>
        <p:nvCxnSpPr>
          <p:cNvPr id="19" name="Соединительная линия уступом 18"/>
          <p:cNvCxnSpPr/>
          <p:nvPr/>
        </p:nvCxnSpPr>
        <p:spPr>
          <a:xfrm>
            <a:off x="510130" y="1964059"/>
            <a:ext cx="5676194" cy="4468508"/>
          </a:xfrm>
          <a:prstGeom prst="bentConnector3">
            <a:avLst>
              <a:gd name="adj1" fmla="val 100342"/>
            </a:avLst>
          </a:prstGeom>
          <a:noFill/>
          <a:ln w="19050" cap="flat" cmpd="sng" algn="ctr">
            <a:solidFill>
              <a:srgbClr val="B12726"/>
            </a:solidFill>
            <a:prstDash val="soli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236296" y="404215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Активный контроль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50115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Реактивный контроль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516216" y="4198313"/>
            <a:ext cx="576064" cy="38281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516216" y="5085184"/>
            <a:ext cx="576064" cy="38060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latin typeface="Arial Narrow" panose="020B0606020202030204" pitchFamily="34" charset="0"/>
              </a:rPr>
              <a:t>СИСТЕМА КОНТРОЛЯ ЗАКУПОК В АТОМНОЙ ОТРАСЛИ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B2863-D3E7-4FE5-BE8D-39DF3807736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79500" y="1916833"/>
            <a:ext cx="3168650" cy="936104"/>
          </a:xfrm>
          <a:prstGeom prst="rect">
            <a:avLst/>
          </a:prstGeom>
          <a:solidFill>
            <a:srgbClr val="7F0F03"/>
          </a:solidFill>
          <a:ln w="9525">
            <a:solidFill>
              <a:srgbClr val="7F0F0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«Общественный» контроль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(контроль заинтересованной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стороны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785325" y="1916833"/>
            <a:ext cx="1997351" cy="9533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Внутренний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контроль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(223-ФЗ и прочие)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75381" y="4021108"/>
            <a:ext cx="3487020" cy="1305447"/>
          </a:xfrm>
          <a:prstGeom prst="rect">
            <a:avLst/>
          </a:prstGeom>
          <a:solidFill>
            <a:schemeClr val="bg1"/>
          </a:solidFill>
          <a:ln w="9525">
            <a:solidFill>
              <a:srgbClr val="7F0F0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F0F03"/>
                </a:solidFill>
                <a:latin typeface="Arial Narrow" panose="020B0606020202030204" pitchFamily="34" charset="0"/>
              </a:rPr>
              <a:t>ОТКРЫТЫЕ</a:t>
            </a:r>
            <a:r>
              <a:rPr lang="ru-RU" sz="1600" dirty="0" smtClean="0">
                <a:solidFill>
                  <a:srgbClr val="7F0F03"/>
                </a:solidFill>
                <a:latin typeface="Arial Narrow" panose="020B0606020202030204" pitchFamily="34" charset="0"/>
              </a:rPr>
              <a:t> ЗАКУПКИ И СВЕДЕНИЯ О ЗАКЛЮЧЕННЫХ ДОГОВОРАХ </a:t>
            </a:r>
            <a:endParaRPr lang="ru-RU" sz="1600" dirty="0">
              <a:solidFill>
                <a:srgbClr val="7F0F03"/>
              </a:solidFill>
              <a:latin typeface="Arial Narrow" panose="020B0606020202030204" pitchFamily="34" charset="0"/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4635769" y="4002210"/>
            <a:ext cx="4273437" cy="12816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rgbClr val="7F0F03"/>
                </a:solidFill>
                <a:latin typeface="Arial" charset="0"/>
                <a:cs typeface="Arial" charset="0"/>
              </a:rPr>
              <a:t>ВСЕ ЗАКУПКИ, ВКЛЮЧАЯ </a:t>
            </a:r>
            <a:r>
              <a:rPr lang="ru-RU" sz="1400" b="1" dirty="0" smtClean="0">
                <a:solidFill>
                  <a:srgbClr val="7F0F03"/>
                </a:solidFill>
                <a:latin typeface="Arial" charset="0"/>
                <a:cs typeface="Arial" charset="0"/>
              </a:rPr>
              <a:t>ЗАКРЫТЫЕ И НЕКОНКУРЕНТНЫЕ ЗАКУПКИ</a:t>
            </a:r>
            <a:r>
              <a:rPr lang="ru-RU" sz="1400" dirty="0" smtClean="0">
                <a:solidFill>
                  <a:srgbClr val="7F0F03"/>
                </a:solidFill>
                <a:latin typeface="Arial" charset="0"/>
                <a:cs typeface="Arial" charset="0"/>
              </a:rPr>
              <a:t>  </a:t>
            </a:r>
            <a:endParaRPr lang="ru-RU" sz="1400" dirty="0">
              <a:solidFill>
                <a:srgbClr val="7F0F03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2027486" y="2852937"/>
            <a:ext cx="646113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i="1">
              <a:solidFill>
                <a:srgbClr val="414142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5914876" y="2870171"/>
            <a:ext cx="647700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i="1">
              <a:solidFill>
                <a:srgbClr val="414142"/>
              </a:solidFill>
              <a:latin typeface="Arial" charset="0"/>
              <a:cs typeface="Arial" charset="0"/>
            </a:endParaRPr>
          </a:p>
        </p:txBody>
      </p:sp>
      <p:sp>
        <p:nvSpPr>
          <p:cNvPr id="25613" name="Text Box 21"/>
          <p:cNvSpPr txBox="1">
            <a:spLocks noChangeArrowheads="1"/>
          </p:cNvSpPr>
          <p:nvPr/>
        </p:nvSpPr>
        <p:spPr bwMode="auto">
          <a:xfrm>
            <a:off x="4036700" y="4445231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6723360" y="3187991"/>
            <a:ext cx="2214578" cy="529042"/>
          </a:xfrm>
          <a:prstGeom prst="wedgeRoundRectCallout">
            <a:avLst>
              <a:gd name="adj1" fmla="val -71490"/>
              <a:gd name="adj2" fmla="val -92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100" i="1" dirty="0" smtClean="0">
                <a:solidFill>
                  <a:srgbClr val="414142"/>
                </a:solidFill>
                <a:latin typeface="Arial" charset="0"/>
                <a:cs typeface="Arial" charset="0"/>
              </a:rPr>
              <a:t>Выездные и камеральные  проверки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79387" y="5845876"/>
            <a:ext cx="1979612" cy="48009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ФАС России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350542" y="5820428"/>
            <a:ext cx="2285228" cy="50554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Отраслевые органы по рассмотрению жалоб (ЦАК)</a:t>
            </a:r>
          </a:p>
        </p:txBody>
      </p:sp>
      <p:cxnSp>
        <p:nvCxnSpPr>
          <p:cNvPr id="6" name="Прямая со стрелкой 5"/>
          <p:cNvCxnSpPr>
            <a:stCxn id="25608" idx="2"/>
            <a:endCxn id="3" idx="0"/>
          </p:cNvCxnSpPr>
          <p:nvPr/>
        </p:nvCxnSpPr>
        <p:spPr bwMode="auto">
          <a:xfrm flipH="1">
            <a:off x="1169193" y="5326555"/>
            <a:ext cx="1049698" cy="519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>
            <a:stCxn id="25608" idx="2"/>
            <a:endCxn id="4" idx="0"/>
          </p:cNvCxnSpPr>
          <p:nvPr/>
        </p:nvCxnSpPr>
        <p:spPr bwMode="auto">
          <a:xfrm>
            <a:off x="2218891" y="5326555"/>
            <a:ext cx="1274265" cy="4938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90568" y="551425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Жалобы</a:t>
            </a:r>
            <a:endParaRPr lang="ru-RU" sz="1400" i="1"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932819" y="5820428"/>
            <a:ext cx="2849858" cy="49227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«Горячая линия»  ГК Росатом</a:t>
            </a:r>
            <a:r>
              <a:rPr kumimoji="0" lang="ru-RU" sz="1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по борьбе с коррупцией </a:t>
            </a:r>
          </a:p>
        </p:txBody>
      </p:sp>
      <p:cxnSp>
        <p:nvCxnSpPr>
          <p:cNvPr id="20" name="Прямая со стрелкой 19"/>
          <p:cNvCxnSpPr>
            <a:stCxn id="25608" idx="2"/>
            <a:endCxn id="29" idx="0"/>
          </p:cNvCxnSpPr>
          <p:nvPr/>
        </p:nvCxnSpPr>
        <p:spPr bwMode="auto">
          <a:xfrm>
            <a:off x="2218891" y="5326555"/>
            <a:ext cx="4138857" cy="4938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02036" y="5512651"/>
            <a:ext cx="17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Обращения</a:t>
            </a:r>
            <a:endParaRPr lang="ru-RU" sz="1400" i="1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618746" y="1916833"/>
            <a:ext cx="1166580" cy="945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Ведомственный контроль (44-ФЗ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5576" y="1556792"/>
            <a:ext cx="7416824" cy="1512168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/>
          <a:lstStyle/>
          <a:p>
            <a:pPr algn="ctr"/>
            <a:r>
              <a:rPr lang="ru-RU" sz="24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Показатели обжалований закупок в атомной отрасли</a:t>
            </a:r>
            <a:endParaRPr lang="ru-RU" sz="24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320766"/>
              </p:ext>
            </p:extLst>
          </p:nvPr>
        </p:nvGraphicFramePr>
        <p:xfrm>
          <a:off x="107504" y="2348880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85653137"/>
              </p:ext>
            </p:extLst>
          </p:nvPr>
        </p:nvGraphicFramePr>
        <p:xfrm>
          <a:off x="4283968" y="2636912"/>
          <a:ext cx="4806527" cy="310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12"/>
          <p:cNvSpPr>
            <a:spLocks noChangeArrowheads="1"/>
          </p:cNvSpPr>
          <p:nvPr/>
        </p:nvSpPr>
        <p:spPr bwMode="auto">
          <a:xfrm>
            <a:off x="251520" y="1476118"/>
            <a:ext cx="4032448" cy="6438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06410"/>
            <a:r>
              <a:rPr lang="ru-RU" altLang="de-DE" sz="2092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ОТНОСИТЕЛЬНЫЕ ПОКАЗАТЕЛИ ОБЖАЛОВАНИЙ </a:t>
            </a:r>
            <a:endParaRPr lang="ru-RU" altLang="de-DE" sz="2092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12"/>
          <p:cNvSpPr>
            <a:spLocks noChangeArrowheads="1"/>
          </p:cNvSpPr>
          <p:nvPr/>
        </p:nvSpPr>
        <p:spPr bwMode="auto">
          <a:xfrm>
            <a:off x="4572000" y="1484784"/>
            <a:ext cx="4320480" cy="6438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06410"/>
            <a:r>
              <a:rPr lang="ru-RU" altLang="de-DE" sz="2092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ПОСТУПЛЕНИЕ ЖАЛОБ И ПРЯМАЯ ЭКОНОМИЯ</a:t>
            </a:r>
            <a:endParaRPr lang="ru-RU" altLang="de-DE" sz="2092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51520" y="2636912"/>
            <a:ext cx="3960440" cy="0"/>
          </a:xfrm>
          <a:prstGeom prst="line">
            <a:avLst/>
          </a:prstGeom>
          <a:noFill/>
          <a:ln w="222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sz="160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572000" y="2624219"/>
            <a:ext cx="4320480" cy="0"/>
          </a:xfrm>
          <a:prstGeom prst="line">
            <a:avLst/>
          </a:prstGeom>
          <a:noFill/>
          <a:ln w="222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sz="160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28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71128"/>
            <a:ext cx="7920881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ru-RU" sz="2400" dirty="0" smtClean="0">
                <a:latin typeface="Arial Narrow" panose="020B0606020202030204" pitchFamily="34" charset="0"/>
                <a:cs typeface="Arial" pitchFamily="34" charset="0"/>
              </a:rPr>
              <a:t>ВЫЯВЛЕНИЕ НАРУШЕНИЙ  ПО ЖАЛОБАМ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61" name="Номер слайда 3"/>
          <p:cNvSpPr txBox="1">
            <a:spLocks/>
          </p:cNvSpPr>
          <p:nvPr/>
        </p:nvSpPr>
        <p:spPr>
          <a:xfrm>
            <a:off x="8337426" y="6472288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B9C2B-DD5C-4693-AD32-2F414A70F2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14583" y="1484784"/>
            <a:ext cx="5034794" cy="0"/>
          </a:xfrm>
          <a:prstGeom prst="line">
            <a:avLst/>
          </a:prstGeom>
          <a:noFill/>
          <a:ln w="22225">
            <a:solidFill>
              <a:sysClr val="window" lastClr="FFFFFF">
                <a:lumMod val="65000"/>
              </a:sys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1" name="Text12"/>
          <p:cNvSpPr>
            <a:spLocks noChangeArrowheads="1"/>
          </p:cNvSpPr>
          <p:nvPr/>
        </p:nvSpPr>
        <p:spPr bwMode="auto">
          <a:xfrm>
            <a:off x="539552" y="1052736"/>
            <a:ext cx="8280920" cy="3219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0641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sz="2092" b="1" dirty="0" smtClean="0">
                <a:solidFill>
                  <a:srgbClr val="2C4155"/>
                </a:solidFill>
                <a:latin typeface="Arial Narrow"/>
              </a:rPr>
              <a:t> ВИДЫ НАРУШЕНИЙ</a:t>
            </a:r>
            <a:endParaRPr lang="ru-RU" altLang="de-DE" sz="2092" b="1" dirty="0">
              <a:solidFill>
                <a:srgbClr val="2C4155"/>
              </a:solidFill>
              <a:latin typeface="Arial Narrow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35410"/>
              </p:ext>
            </p:extLst>
          </p:nvPr>
        </p:nvGraphicFramePr>
        <p:xfrm>
          <a:off x="237594" y="1556792"/>
          <a:ext cx="8703641" cy="491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19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>
          <a:xfrm>
            <a:off x="307975" y="0"/>
            <a:ext cx="7632700" cy="962025"/>
          </a:xfrm>
          <a:ln algn="ctr"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3274"/>
                </a:solidFill>
                <a:latin typeface="Arial Narrow" panose="020B0606020202030204" pitchFamily="34" charset="0"/>
                <a:ea typeface="+mn-ea"/>
              </a:rPr>
              <a:t>ПРИМЕР 1: ПРЕДОТВРАЩЕНИЕ НЕЭФФЕКТИВНОГО РАСХОДОВАНИЯ СРЕДСТВ</a:t>
            </a:r>
            <a:endParaRPr lang="ru-RU" altLang="ru-RU" sz="2400" dirty="0">
              <a:solidFill>
                <a:srgbClr val="003274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3926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CAFD9DF-1677-49F9-AB13-56B4FCA59FA5}" type="slidenum">
              <a:rPr lang="ru-RU" altLang="ru-RU" sz="2000" smtClean="0">
                <a:solidFill>
                  <a:srgbClr val="003274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altLang="ru-RU" sz="2000" smtClean="0">
              <a:solidFill>
                <a:srgbClr val="003274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323850" y="2981325"/>
            <a:ext cx="6964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 bwMode="auto">
          <a:xfrm>
            <a:off x="3603625" y="2909888"/>
            <a:ext cx="144463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9270" name="Прямоугольник 24"/>
          <p:cNvSpPr>
            <a:spLocks noChangeArrowheads="1"/>
          </p:cNvSpPr>
          <p:nvPr/>
        </p:nvSpPr>
        <p:spPr bwMode="auto">
          <a:xfrm>
            <a:off x="573088" y="3575050"/>
            <a:ext cx="154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414142"/>
                </a:solidFill>
              </a:rPr>
              <a:t>Извещение о конкурсе</a:t>
            </a:r>
            <a:endParaRPr lang="ru-RU" altLang="ru-RU" sz="1400" dirty="0">
              <a:solidFill>
                <a:srgbClr val="414142"/>
              </a:solidFill>
            </a:endParaRPr>
          </a:p>
        </p:txBody>
      </p:sp>
      <p:sp>
        <p:nvSpPr>
          <p:cNvPr id="139271" name="Прямоугольник 45"/>
          <p:cNvSpPr>
            <a:spLocks noChangeArrowheads="1"/>
          </p:cNvSpPr>
          <p:nvPr/>
        </p:nvSpPr>
        <p:spPr bwMode="auto">
          <a:xfrm>
            <a:off x="723900" y="3108325"/>
            <a:ext cx="1247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>
                <a:solidFill>
                  <a:srgbClr val="414142"/>
                </a:solidFill>
              </a:rPr>
              <a:t>20.10.2015</a:t>
            </a:r>
          </a:p>
        </p:txBody>
      </p:sp>
      <p:sp>
        <p:nvSpPr>
          <p:cNvPr id="32" name="Овал 31"/>
          <p:cNvSpPr/>
          <p:nvPr/>
        </p:nvSpPr>
        <p:spPr bwMode="auto">
          <a:xfrm>
            <a:off x="1276350" y="2909888"/>
            <a:ext cx="142875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9273" name="Прямоугольник 45"/>
          <p:cNvSpPr>
            <a:spLocks noChangeArrowheads="1"/>
          </p:cNvSpPr>
          <p:nvPr/>
        </p:nvSpPr>
        <p:spPr bwMode="auto">
          <a:xfrm>
            <a:off x="3116263" y="3109913"/>
            <a:ext cx="111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>
                <a:solidFill>
                  <a:srgbClr val="414142"/>
                </a:solidFill>
              </a:rPr>
              <a:t>30.10.2015</a:t>
            </a:r>
          </a:p>
        </p:txBody>
      </p:sp>
      <p:sp>
        <p:nvSpPr>
          <p:cNvPr id="34" name="Овал 33"/>
          <p:cNvSpPr/>
          <p:nvPr/>
        </p:nvSpPr>
        <p:spPr bwMode="auto">
          <a:xfrm>
            <a:off x="6073775" y="2909888"/>
            <a:ext cx="142875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9275" name="Прямоугольник 45"/>
          <p:cNvSpPr>
            <a:spLocks noChangeArrowheads="1"/>
          </p:cNvSpPr>
          <p:nvPr/>
        </p:nvSpPr>
        <p:spPr bwMode="auto">
          <a:xfrm>
            <a:off x="5529263" y="3109913"/>
            <a:ext cx="123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>
                <a:solidFill>
                  <a:srgbClr val="414142"/>
                </a:solidFill>
              </a:rPr>
              <a:t>11.11.2015</a:t>
            </a:r>
          </a:p>
        </p:txBody>
      </p:sp>
      <p:sp>
        <p:nvSpPr>
          <p:cNvPr id="139276" name="Прямоугольник 40"/>
          <p:cNvSpPr>
            <a:spLocks noChangeArrowheads="1"/>
          </p:cNvSpPr>
          <p:nvPr/>
        </p:nvSpPr>
        <p:spPr bwMode="auto">
          <a:xfrm>
            <a:off x="3027363" y="3467100"/>
            <a:ext cx="12969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414142"/>
                </a:solidFill>
              </a:rPr>
              <a:t>Заключение договора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414142"/>
                </a:solidFill>
              </a:rPr>
              <a:t>(плановое)</a:t>
            </a:r>
          </a:p>
        </p:txBody>
      </p:sp>
      <p:sp>
        <p:nvSpPr>
          <p:cNvPr id="139277" name="TextBox 28"/>
          <p:cNvSpPr txBox="1">
            <a:spLocks noChangeArrowheads="1"/>
          </p:cNvSpPr>
          <p:nvPr/>
        </p:nvSpPr>
        <p:spPr bwMode="auto">
          <a:xfrm>
            <a:off x="573088" y="1268760"/>
            <a:ext cx="7484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Предмет закупки: </a:t>
            </a:r>
            <a:r>
              <a:rPr lang="ru-RU" altLang="ru-RU" sz="18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Посев </a:t>
            </a:r>
            <a:r>
              <a:rPr lang="ru-RU" altLang="ru-RU" sz="1800" dirty="0">
                <a:solidFill>
                  <a:srgbClr val="414142"/>
                </a:solidFill>
                <a:latin typeface="Arial Narrow" panose="020B0606020202030204" pitchFamily="34" charset="0"/>
              </a:rPr>
              <a:t>травы </a:t>
            </a:r>
            <a:r>
              <a:rPr lang="ru-RU" altLang="ru-RU" sz="18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sz="1800" dirty="0">
                <a:solidFill>
                  <a:srgbClr val="414142"/>
                </a:solidFill>
                <a:latin typeface="Arial Narrow" panose="020B0606020202030204" pitchFamily="34" charset="0"/>
              </a:rPr>
              <a:t>территории </a:t>
            </a:r>
            <a:r>
              <a:rPr lang="ru-RU" altLang="ru-RU" sz="1800" dirty="0" err="1" smtClean="0">
                <a:solidFill>
                  <a:srgbClr val="414142"/>
                </a:solidFill>
                <a:latin typeface="Arial Narrow" panose="020B0606020202030204" pitchFamily="34" charset="0"/>
              </a:rPr>
              <a:t>Нововоронежской</a:t>
            </a:r>
            <a:r>
              <a:rPr lang="ru-RU" altLang="ru-RU" sz="18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 АЭС-2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НМЦ:  </a:t>
            </a:r>
            <a:r>
              <a:rPr lang="ru-RU" altLang="ru-RU" sz="1800" dirty="0">
                <a:solidFill>
                  <a:srgbClr val="414142"/>
                </a:solidFill>
                <a:latin typeface="Arial Narrow" panose="020B0606020202030204" pitchFamily="34" charset="0"/>
              </a:rPr>
              <a:t>19,2 млн руб.</a:t>
            </a:r>
          </a:p>
        </p:txBody>
      </p:sp>
      <p:sp>
        <p:nvSpPr>
          <p:cNvPr id="139278" name="Прямоугольник 40"/>
          <p:cNvSpPr>
            <a:spLocks noChangeArrowheads="1"/>
          </p:cNvSpPr>
          <p:nvPr/>
        </p:nvSpPr>
        <p:spPr bwMode="auto">
          <a:xfrm>
            <a:off x="5495925" y="3467100"/>
            <a:ext cx="1296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414142"/>
                </a:solidFill>
              </a:rPr>
              <a:t>Исполнение договора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414142"/>
                </a:solidFill>
              </a:rPr>
              <a:t>(плановое)</a:t>
            </a:r>
          </a:p>
        </p:txBody>
      </p:sp>
      <p:sp>
        <p:nvSpPr>
          <p:cNvPr id="3" name="Выноска 2 (без границы) 2"/>
          <p:cNvSpPr/>
          <p:nvPr/>
        </p:nvSpPr>
        <p:spPr>
          <a:xfrm>
            <a:off x="6711950" y="2420938"/>
            <a:ext cx="1081088" cy="360362"/>
          </a:xfrm>
          <a:prstGeom prst="callout2">
            <a:avLst/>
          </a:prstGeom>
          <a:noFill/>
          <a:ln>
            <a:solidFill>
              <a:srgbClr val="004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9280" name="Прямоугольник 24"/>
          <p:cNvSpPr>
            <a:spLocks noChangeArrowheads="1"/>
          </p:cNvSpPr>
          <p:nvPr/>
        </p:nvSpPr>
        <p:spPr bwMode="auto">
          <a:xfrm>
            <a:off x="6516688" y="2052638"/>
            <a:ext cx="215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48A8"/>
                </a:solidFill>
              </a:rPr>
              <a:t>Ср. температура</a:t>
            </a:r>
            <a:endParaRPr lang="en-US" altLang="ru-RU" sz="1800">
              <a:solidFill>
                <a:srgbClr val="0048A8"/>
              </a:solidFill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b="1">
                <a:solidFill>
                  <a:srgbClr val="0048A8"/>
                </a:solidFill>
              </a:rPr>
              <a:t>-1</a:t>
            </a:r>
            <a:r>
              <a:rPr lang="ru-RU" altLang="ru-RU" sz="2400" b="1">
                <a:solidFill>
                  <a:srgbClr val="0048A8"/>
                </a:solidFill>
              </a:rPr>
              <a:t> </a:t>
            </a:r>
            <a:r>
              <a:rPr lang="ru-RU" altLang="ru-RU" sz="2400" b="1" baseline="30000">
                <a:solidFill>
                  <a:srgbClr val="0048A8"/>
                </a:solidFill>
              </a:rPr>
              <a:t>о</a:t>
            </a:r>
            <a:r>
              <a:rPr lang="ru-RU" altLang="ru-RU" sz="2400" b="1">
                <a:solidFill>
                  <a:srgbClr val="0048A8"/>
                </a:solidFill>
              </a:rPr>
              <a:t>С</a:t>
            </a:r>
          </a:p>
        </p:txBody>
      </p:sp>
      <p:sp>
        <p:nvSpPr>
          <p:cNvPr id="139281" name="Прямоугольник 40"/>
          <p:cNvSpPr>
            <a:spLocks noChangeArrowheads="1"/>
          </p:cNvSpPr>
          <p:nvPr/>
        </p:nvSpPr>
        <p:spPr bwMode="auto">
          <a:xfrm>
            <a:off x="1763689" y="4097338"/>
            <a:ext cx="1953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 dirty="0">
              <a:solidFill>
                <a:srgbClr val="008000"/>
              </a:solidFill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7F0F03"/>
                </a:solidFill>
              </a:rPr>
              <a:t>Поступление жалобы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2590650" y="3218646"/>
            <a:ext cx="433387" cy="9071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2735907" y="2917826"/>
            <a:ext cx="142875" cy="144462"/>
          </a:xfrm>
          <a:prstGeom prst="ellipse">
            <a:avLst/>
          </a:prstGeom>
          <a:solidFill>
            <a:srgbClr val="7F0F03"/>
          </a:solidFill>
          <a:ln>
            <a:solidFill>
              <a:srgbClr val="7F0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7F0F03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3245789"/>
            <a:ext cx="433387" cy="90718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717255" y="2925764"/>
            <a:ext cx="142875" cy="144462"/>
          </a:xfrm>
          <a:prstGeom prst="ellipse">
            <a:avLst/>
          </a:prstGeom>
          <a:solidFill>
            <a:srgbClr val="7F0F03"/>
          </a:solidFill>
          <a:ln>
            <a:solidFill>
              <a:srgbClr val="7F0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7F0F03"/>
              </a:solidFill>
            </a:endParaRPr>
          </a:p>
        </p:txBody>
      </p:sp>
      <p:sp>
        <p:nvSpPr>
          <p:cNvPr id="24" name="Прямоугольник 40"/>
          <p:cNvSpPr>
            <a:spLocks noChangeArrowheads="1"/>
          </p:cNvSpPr>
          <p:nvPr/>
        </p:nvSpPr>
        <p:spPr bwMode="auto">
          <a:xfrm>
            <a:off x="3806030" y="4365104"/>
            <a:ext cx="22061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7F0F03"/>
                </a:solidFill>
              </a:rPr>
              <a:t>Жалоба признана необоснованной.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7F0F03"/>
                </a:solidFill>
              </a:rPr>
              <a:t>Закупка отменена</a:t>
            </a:r>
            <a:endParaRPr lang="ru-RU" altLang="ru-RU" sz="1800" dirty="0">
              <a:solidFill>
                <a:srgbClr val="7F0F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2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3413"/>
          <a:stretch>
            <a:fillRect/>
          </a:stretch>
        </p:blipFill>
        <p:spPr bwMode="auto">
          <a:xfrm>
            <a:off x="5574704" y="2983880"/>
            <a:ext cx="2929831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ПРИМЕР 2: НЕПРАВОМЕРНОЕ ОТКЛОНЕНИЕ УЧАСТНИКА</a:t>
            </a:r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558F92E-9994-43EC-A3D2-D41771CD7EED}" type="slidenum">
              <a:rPr lang="ru-RU" altLang="ru-RU" sz="2000" smtClean="0">
                <a:solidFill>
                  <a:srgbClr val="003274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altLang="ru-RU" sz="2000" smtClean="0">
              <a:solidFill>
                <a:srgbClr val="003274"/>
              </a:solidFill>
            </a:endParaRPr>
          </a:p>
        </p:txBody>
      </p:sp>
      <p:sp>
        <p:nvSpPr>
          <p:cNvPr id="136197" name="TextBox 25"/>
          <p:cNvSpPr txBox="1">
            <a:spLocks noChangeArrowheads="1"/>
          </p:cNvSpPr>
          <p:nvPr/>
        </p:nvSpPr>
        <p:spPr bwMode="auto">
          <a:xfrm>
            <a:off x="8008416" y="3190255"/>
            <a:ext cx="116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8000"/>
                </a:solidFill>
              </a:rPr>
              <a:t>в 1,9 раз</a:t>
            </a:r>
          </a:p>
        </p:txBody>
      </p:sp>
      <p:sp>
        <p:nvSpPr>
          <p:cNvPr id="136208" name="TextBox 77"/>
          <p:cNvSpPr txBox="1">
            <a:spLocks noChangeArrowheads="1"/>
          </p:cNvSpPr>
          <p:nvPr/>
        </p:nvSpPr>
        <p:spPr bwMode="auto">
          <a:xfrm>
            <a:off x="695647" y="1268760"/>
            <a:ext cx="811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Предмет закупки: </a:t>
            </a:r>
            <a:r>
              <a:rPr lang="ru-RU" altLang="ru-RU" sz="18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поставка системы контроля зоны патрубков для Рост. АЭС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Начальная цена: </a:t>
            </a:r>
            <a:r>
              <a:rPr lang="ru-RU" altLang="ru-RU" sz="1800" dirty="0" smtClean="0">
                <a:solidFill>
                  <a:srgbClr val="414142"/>
                </a:solidFill>
                <a:latin typeface="Arial Narrow" panose="020B0606020202030204" pitchFamily="34" charset="0"/>
              </a:rPr>
              <a:t>70 млн.руб.  </a:t>
            </a:r>
          </a:p>
        </p:txBody>
      </p:sp>
      <p:sp>
        <p:nvSpPr>
          <p:cNvPr id="136211" name="TextBox 1"/>
          <p:cNvSpPr txBox="1">
            <a:spLocks noChangeArrowheads="1"/>
          </p:cNvSpPr>
          <p:nvPr/>
        </p:nvSpPr>
        <p:spPr bwMode="auto">
          <a:xfrm>
            <a:off x="606152" y="2623840"/>
            <a:ext cx="267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414142"/>
                </a:solidFill>
              </a:rPr>
              <a:t>Первичные заявки, млн. руб.</a:t>
            </a:r>
          </a:p>
        </p:txBody>
      </p:sp>
      <p:sp>
        <p:nvSpPr>
          <p:cNvPr id="136212" name="TextBox 33"/>
          <p:cNvSpPr txBox="1">
            <a:spLocks noChangeArrowheads="1"/>
          </p:cNvSpPr>
          <p:nvPr/>
        </p:nvSpPr>
        <p:spPr bwMode="auto">
          <a:xfrm>
            <a:off x="5574704" y="2695848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414142"/>
                </a:solidFill>
              </a:rPr>
              <a:t>Переторжка, млн. руб.</a:t>
            </a:r>
          </a:p>
        </p:txBody>
      </p:sp>
      <p:pic>
        <p:nvPicPr>
          <p:cNvPr id="1362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r="61301"/>
          <a:stretch>
            <a:fillRect/>
          </a:stretch>
        </p:blipFill>
        <p:spPr bwMode="auto">
          <a:xfrm>
            <a:off x="365423" y="2987056"/>
            <a:ext cx="2816224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14" name="TextBox 36"/>
          <p:cNvSpPr txBox="1">
            <a:spLocks noChangeArrowheads="1"/>
          </p:cNvSpPr>
          <p:nvPr/>
        </p:nvSpPr>
        <p:spPr bwMode="auto">
          <a:xfrm>
            <a:off x="3196059" y="3138771"/>
            <a:ext cx="1711325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Жалоба обоснована: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РЕШЕНИЕ: допустить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к участию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406697" y="2885455"/>
            <a:ext cx="0" cy="1395413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574704" y="2849835"/>
            <a:ext cx="0" cy="1395412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5574704" y="3050555"/>
            <a:ext cx="77416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06697" y="3052143"/>
            <a:ext cx="13285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87824" y="3701430"/>
            <a:ext cx="298028" cy="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034458" y="3701430"/>
            <a:ext cx="401638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961610" y="3190255"/>
            <a:ext cx="0" cy="43180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5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ПРИМЕР 3: ИЗБЫТОЧНЫЕ ТРЕБОВАНИЯ К УЧАСТНИКАМ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3274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635183"/>
            <a:ext cx="2110935" cy="3528906"/>
            <a:chOff x="646794" y="2344432"/>
            <a:chExt cx="2660601" cy="19565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6794" y="2718557"/>
              <a:ext cx="2660601" cy="1582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2041" indent="-422041">
                <a:lnSpc>
                  <a:spcPct val="90000"/>
                </a:lnSpc>
                <a:spcBef>
                  <a:spcPts val="369"/>
                </a:spcBef>
                <a:spcAft>
                  <a:spcPts val="369"/>
                </a:spcAft>
                <a:buFont typeface="+mj-lt"/>
                <a:buAutoNum type="arabicPeriod"/>
              </a:pPr>
              <a:r>
                <a:rPr lang="ru-RU" sz="1600" dirty="0" smtClean="0">
                  <a:solidFill>
                    <a:prstClr val="black"/>
                  </a:solidFill>
                  <a:latin typeface="Arial Narrow"/>
                </a:rPr>
                <a:t>Предмет закупки – услуги по анализу причин перенапряжения в сети на блоках 1-4 Кольской АЭС</a:t>
              </a:r>
            </a:p>
            <a:p>
              <a:pPr marL="422041" indent="-422041">
                <a:lnSpc>
                  <a:spcPct val="90000"/>
                </a:lnSpc>
                <a:spcBef>
                  <a:spcPts val="369"/>
                </a:spcBef>
                <a:spcAft>
                  <a:spcPts val="369"/>
                </a:spcAft>
                <a:buFont typeface="+mj-lt"/>
                <a:buAutoNum type="arabicPeriod"/>
              </a:pPr>
              <a:r>
                <a:rPr lang="ru-RU" sz="1600" dirty="0" smtClean="0">
                  <a:solidFill>
                    <a:prstClr val="black"/>
                  </a:solidFill>
                  <a:latin typeface="Arial Narrow"/>
                </a:rPr>
                <a:t>Требование о наличии у участника лицензии ФСБ России на работу с </a:t>
              </a:r>
              <a:r>
                <a:rPr lang="ru-RU" sz="1600" dirty="0" err="1" smtClean="0">
                  <a:solidFill>
                    <a:prstClr val="black"/>
                  </a:solidFill>
                  <a:latin typeface="Arial Narrow"/>
                </a:rPr>
                <a:t>гостайной</a:t>
              </a:r>
              <a:r>
                <a:rPr lang="ru-RU" sz="1600" dirty="0" smtClean="0">
                  <a:solidFill>
                    <a:prstClr val="black"/>
                  </a:solidFill>
                  <a:latin typeface="Arial Narrow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850" y="2344432"/>
              <a:ext cx="1080919" cy="1606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ru-RU" sz="2092" b="1" dirty="0" smtClean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 Narrow"/>
                  <a:cs typeface="Arial" pitchFamily="34" charset="0"/>
                </a:rPr>
                <a:t>Закупка</a:t>
              </a:r>
              <a:endParaRPr lang="ru-RU" sz="2092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 Narrow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1107" y="1612940"/>
            <a:ext cx="6069365" cy="49859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B12726"/>
                </a:solidFill>
                <a:latin typeface="Arial Narrow"/>
                <a:cs typeface="Arial" pitchFamily="34" charset="0"/>
              </a:rPr>
              <a:t>НЕОБОСНОВАННАЯ ЖАЛОБА</a:t>
            </a:r>
            <a:endParaRPr lang="ru-RU" sz="3600" b="1" dirty="0">
              <a:solidFill>
                <a:srgbClr val="B12726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37025"/>
            <a:ext cx="6264696" cy="4628279"/>
          </a:xfrm>
          <a:prstGeom prst="rect">
            <a:avLst/>
          </a:prstGeom>
          <a:noFill/>
          <a:ln w="19050" cap="flat" cmpd="sng" algn="ctr">
            <a:solidFill>
              <a:srgbClr val="B12726"/>
            </a:solidFill>
            <a:prstDash val="solid"/>
          </a:ln>
          <a:effectLst/>
        </p:spPr>
        <p:txBody>
          <a:bodyPr lIns="88615" tIns="0" rIns="88615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46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43035" y="2343083"/>
            <a:ext cx="5541419" cy="580322"/>
            <a:chOff x="5071293" y="3063981"/>
            <a:chExt cx="4502403" cy="47151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633428" y="3121837"/>
              <a:ext cx="3940268" cy="41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1354" b="1" dirty="0" smtClean="0">
                  <a:solidFill>
                    <a:srgbClr val="2C4155"/>
                  </a:solidFill>
                  <a:latin typeface="Arial Narrow"/>
                </a:rPr>
                <a:t>ДОВОДЫ ЖАЛОБЫ</a:t>
              </a:r>
              <a:r>
                <a:rPr lang="ru-RU" sz="1354" dirty="0" smtClean="0">
                  <a:solidFill>
                    <a:srgbClr val="2C4155"/>
                  </a:solidFill>
                  <a:latin typeface="Arial Narrow"/>
                </a:rPr>
                <a:t>: ТРЕБОВАНИЕ О ЛИЦЕНЗИИ ФСБ ИЗБЫТОЧНО, Т.К. НЕТ ГОСТАЙНЫ НА ЭТАПЕ ЗАКУПКИ</a:t>
              </a:r>
              <a:endParaRPr lang="ru-RU" sz="1354" dirty="0">
                <a:solidFill>
                  <a:srgbClr val="2C4155"/>
                </a:solidFill>
                <a:latin typeface="Arial Narrow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38"/>
                </a:spcBef>
                <a:spcAft>
                  <a:spcPts val="738"/>
                </a:spcAft>
              </a:pPr>
              <a:r>
                <a:rPr lang="ru-RU" sz="2462" b="1" dirty="0">
                  <a:solidFill>
                    <a:srgbClr val="2C4155"/>
                  </a:solidFill>
                  <a:latin typeface="Arial Narrow"/>
                </a:rPr>
                <a:t>01.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43035" y="2975865"/>
            <a:ext cx="6056843" cy="997101"/>
            <a:chOff x="5071293" y="3063981"/>
            <a:chExt cx="4767196" cy="8101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633428" y="3121837"/>
              <a:ext cx="4205061" cy="752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54" b="1" kern="0" dirty="0" smtClean="0">
                  <a:solidFill>
                    <a:srgbClr val="2C4155"/>
                  </a:solidFill>
                  <a:latin typeface="Arial Narrow" pitchFamily="34" charset="0"/>
                </a:rPr>
                <a:t>ПОЗИЦИЯ ОТВЕТЧИКА</a:t>
              </a:r>
              <a:r>
                <a:rPr lang="ru-RU" sz="1354" kern="0" dirty="0" smtClean="0">
                  <a:solidFill>
                    <a:srgbClr val="2C4155"/>
                  </a:solidFill>
                  <a:latin typeface="Arial Narrow" pitchFamily="34" charset="0"/>
                </a:rPr>
                <a:t>: В ХОДЕ ОКАЗАНИЯ УСЛУГ ИСПОЛНИТЕЛЬ БУДЕТ НЕИЗБЕЖНО ОЗНАКОМЛЕН СО СВЕДЕНИЯМИ, СОСТАВЛЯЮЩИМИ ГОСТАЙНУ (УСЛОВНЫЕ НОМЕРА И ПАРОЛИ СИСТЕМЫ ФИЗИЧЕСКОЙ ЗАЩИТЫ АЭС) </a:t>
              </a:r>
              <a:endParaRPr kumimoji="0" lang="ru-RU" sz="1354" b="0" i="0" u="none" strike="noStrike" kern="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02.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63629" y="4110152"/>
            <a:ext cx="5867318" cy="788711"/>
            <a:chOff x="5071293" y="3063981"/>
            <a:chExt cx="4767196" cy="64082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633428" y="3121837"/>
              <a:ext cx="4205061" cy="582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54" b="1" kern="0" noProof="0" dirty="0" smtClean="0">
                  <a:solidFill>
                    <a:srgbClr val="2C4155"/>
                  </a:solidFill>
                  <a:latin typeface="Arial Narrow" pitchFamily="34" charset="0"/>
                </a:rPr>
                <a:t>МОТИВИРОВКА РЕШЕНИЯ</a:t>
              </a:r>
              <a:r>
                <a:rPr lang="ru-RU" sz="1354" kern="0" noProof="0" dirty="0" smtClean="0">
                  <a:solidFill>
                    <a:srgbClr val="2C4155"/>
                  </a:solidFill>
                  <a:latin typeface="Arial Narrow" pitchFamily="34" charset="0"/>
                </a:rPr>
                <a:t>: АЭС ЯВЛЯЮТСЯ ОБЪЕТАМИ ГОСОХРАНЫ, ПОМЕЩЕНИЯ, ГДЕ ПРОВОДЯТСЯ РАБОТЫ ЯВЛЯЮТСЯ КАТЕГОРИЙНЫМИ </a:t>
              </a:r>
              <a:endParaRPr kumimoji="0" lang="ru-RU" sz="1354" b="0" i="0" u="none" strike="noStrike" kern="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03.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55856" y="4896014"/>
            <a:ext cx="5867318" cy="997101"/>
            <a:chOff x="5071293" y="3063981"/>
            <a:chExt cx="4767196" cy="81014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33428" y="3121837"/>
              <a:ext cx="4205061" cy="752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54" b="1" kern="0" dirty="0" smtClean="0">
                  <a:solidFill>
                    <a:srgbClr val="2C4155"/>
                  </a:solidFill>
                  <a:latin typeface="Arial Narrow" pitchFamily="34" charset="0"/>
                </a:rPr>
                <a:t>ФАКТИЧЕСКИЕ ОБСТОЯТЕЛЬСТВА</a:t>
              </a:r>
              <a:r>
                <a:rPr lang="ru-RU" sz="1354" kern="0" dirty="0" smtClean="0">
                  <a:solidFill>
                    <a:srgbClr val="2C4155"/>
                  </a:solidFill>
                  <a:latin typeface="Arial Narrow" pitchFamily="34" charset="0"/>
                </a:rPr>
                <a:t>: В ДОКУМЕНТАЦИИ НЕ ПРОПИСАНЫ КОНКРЕТНЫЕ УСЛУГИ И НЕОБХОДИОМЫЕ ДЛЯ НИХ ИСХОДНЫЕ ДОКУМЕНТЫ, В КОТОРЫХ БУДЕТ СОДЕРЖАТЬСЯ ГОСТАЙНА</a:t>
              </a:r>
              <a:endParaRPr kumimoji="0" lang="ru-RU" sz="1354" b="0" i="0" u="none" strike="noStrike" kern="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071293" y="3063981"/>
              <a:ext cx="701487" cy="382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738"/>
                </a:spcBef>
                <a:spcAft>
                  <a:spcPts val="7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6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C4155"/>
                  </a:solidFill>
                  <a:effectLst/>
                  <a:uLnTx/>
                  <a:uFillTx/>
                  <a:latin typeface="Arial Narrow"/>
                </a:rPr>
                <a:t>04.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5572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PHyuoAsE.WfpKbpzCq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gyreV53UuQxyFaNbCm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jNDmchyEKjzFiLJZg7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kcCHCYhkWTIiFVMB4t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j1aONpTEqE1dUmS2al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tjZZmatkShmFK7.iNA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VZS4yJ60qPLbGnti2Kb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HkQZI6lE6dpOStDmb5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BO91klUE6efw9mBOD7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74Lt1pfEeuusKCiCw0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YihxDE5kuGURPGQNXa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vD57k2kkioNfvuRO01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nnPd2UkkyemQ7VEdmV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9R5_eF.UupMJ3jX9q8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tJw2qYZkKcgu3gH5n0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7rphS760.dwShkznpI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FLCClHJUiePClkAmyA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IfFQ86REWA20n7iS1e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Lq1BfX6UKd4PWOjJIW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V94YnhPUyIX6w3ihMl_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P7L7ra9EC.bEf6UELX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IlOwkk8U6NkylWX2to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qARlA5FUCfgMmLjRr1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m3GnYTPUGGPI5GUHRp.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69wUdlOES9W1j.iSTDUQ"/>
</p:tagLst>
</file>

<file path=ppt/theme/theme1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3_b-defaul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62">
  <a:themeElements>
    <a:clrScheme name="a-section6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7_b-default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A4rb_Premium">
  <a:themeElements>
    <a:clrScheme name="ГлавКонтроль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chemeClr val="accent3"/>
          </a:solidFill>
        </a:ln>
        <a:effectLst/>
      </a:spPr>
      <a:bodyPr lIns="72000" tIns="0" rIns="72000" bIns="0" rtlCol="0" anchor="ctr"/>
      <a:lstStyle>
        <a:defPPr>
          <a:lnSpc>
            <a:spcPct val="90000"/>
          </a:lnSpc>
          <a:spcBef>
            <a:spcPts val="300"/>
          </a:spcBef>
          <a:defRPr sz="1500" b="0" dirty="0" smtClean="0">
            <a:solidFill>
              <a:schemeClr val="tx1"/>
            </a:solidFill>
            <a:latin typeface="+mn-lt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ts val="0"/>
          </a:spcBef>
          <a:defRPr sz="1500" b="0" dirty="0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-section63">
  <a:themeElements>
    <a:clrScheme name="a-section6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-section66">
  <a:themeElements>
    <a:clrScheme name="a-section66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лавКонтроль">
    <a:dk1>
      <a:sysClr val="windowText" lastClr="000000"/>
    </a:dk1>
    <a:lt1>
      <a:sysClr val="window" lastClr="FFFFFF"/>
    </a:lt1>
    <a:dk2>
      <a:srgbClr val="2C4155"/>
    </a:dk2>
    <a:lt2>
      <a:srgbClr val="B39170"/>
    </a:lt2>
    <a:accent1>
      <a:srgbClr val="B12726"/>
    </a:accent1>
    <a:accent2>
      <a:srgbClr val="D48887"/>
    </a:accent2>
    <a:accent3>
      <a:srgbClr val="D0E1EA"/>
    </a:accent3>
    <a:accent4>
      <a:srgbClr val="6EA9C0"/>
    </a:accent4>
    <a:accent5>
      <a:srgbClr val="2E8FAB"/>
    </a:accent5>
    <a:accent6>
      <a:srgbClr val="2B657E"/>
    </a:accent6>
    <a:hlink>
      <a:srgbClr val="0070C0"/>
    </a:hlink>
    <a:folHlink>
      <a:srgbClr val="581312"/>
    </a:folHlink>
  </a:clrScheme>
  <a:fontScheme name="Другая 1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1344</Words>
  <Application>Microsoft Office PowerPoint</Application>
  <PresentationFormat>Экран (4:3)</PresentationFormat>
  <Paragraphs>259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50" baseType="lpstr">
      <vt:lpstr>a-default</vt:lpstr>
      <vt:lpstr>a-content</vt:lpstr>
      <vt:lpstr>a-section62</vt:lpstr>
      <vt:lpstr>a-section61</vt:lpstr>
      <vt:lpstr>a-section63</vt:lpstr>
      <vt:lpstr>a-section64</vt:lpstr>
      <vt:lpstr>a-section65</vt:lpstr>
      <vt:lpstr>a-section66</vt:lpstr>
      <vt:lpstr>b-default</vt:lpstr>
      <vt:lpstr>1_b-default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11_b-default</vt:lpstr>
      <vt:lpstr>12_b-default</vt:lpstr>
      <vt:lpstr>21_b-default</vt:lpstr>
      <vt:lpstr>13_b-default</vt:lpstr>
      <vt:lpstr>14_b-default</vt:lpstr>
      <vt:lpstr>29_b-default</vt:lpstr>
      <vt:lpstr>15_b-default</vt:lpstr>
      <vt:lpstr>8_Оформление по умолчанию</vt:lpstr>
      <vt:lpstr>44_b-default</vt:lpstr>
      <vt:lpstr>16_b-default</vt:lpstr>
      <vt:lpstr>17_b-default</vt:lpstr>
      <vt:lpstr>18_b-default</vt:lpstr>
      <vt:lpstr>1_A4rb_Premium</vt:lpstr>
      <vt:lpstr>think-cell Slide</vt:lpstr>
      <vt:lpstr>ОТЧЁТ</vt:lpstr>
      <vt:lpstr>ЗАКУПКИ В АТОМНОЙ ОТРАСЛИ В 2015 ГОДУ</vt:lpstr>
      <vt:lpstr>Презентация PowerPoint</vt:lpstr>
      <vt:lpstr>СИСТЕМА КОНТРОЛЯ ЗАКУПОК В АТОМНОЙ ОТРАСЛИ</vt:lpstr>
      <vt:lpstr>Показатели обжалований закупок в атомной отрасли</vt:lpstr>
      <vt:lpstr>ВЫЯВЛЕНИЕ НАРУШЕНИЙ  ПО ЖАЛОБАМ</vt:lpstr>
      <vt:lpstr>ПРИМЕР 1: ПРЕДОТВРАЩЕНИЕ НЕЭФФЕКТИВНОГО РАСХОДОВАНИЯ СРЕДСТВ</vt:lpstr>
      <vt:lpstr>ПРИМЕР 2: НЕПРАВОМЕРНОЕ ОТКЛОНЕНИЕ УЧАСТНИКА</vt:lpstr>
      <vt:lpstr>ПРИМЕР 3: ИЗБЫТОЧНЫЕ ТРЕБОВАНИЯ К УЧАСТНИКАМ</vt:lpstr>
      <vt:lpstr> ДОПОЛНИТЕЛЬНЫЕ ФУНКЦИИ ВНУТРЕННЕГО КОНТРОЛЯ</vt:lpstr>
      <vt:lpstr>МЕРЫ ДИСЦИПЛИНАРНОЙ ОТВЕТСТВЕННОСТИ ЗА НАРУШЕНИЯ В ЗАКУПОЧНОЙ ДЕЯТЕЛЬНОСТИ</vt:lpstr>
      <vt:lpstr>ДИСЦИПЛИНАРНАЯ ОТВЕТСТВЕННОСТЬ  ЗА НАРУШЕНИЯ В ЗАКУПКАХ</vt:lpstr>
      <vt:lpstr>ПОЧЕМУ В 223-ФЗ НУЖЕН  ВНУТРЕННИЙ КОНТРОЛЬ ЗАКУПОК</vt:lpstr>
      <vt:lpstr>Презентация PowerPoint</vt:lpstr>
      <vt:lpstr>АКТИВНОСТЬ ЗАЯВИТЕЛЕЙ ЖАЛОБ В АК</vt:lpstr>
      <vt:lpstr>КОНКУРС НА ЗВАНИЕ  «ЛУЧШИЙ ОБЩЕСТВЕННЫЙ КОНТРОЛЕР В ЗАКУПКАХ»</vt:lpstr>
      <vt:lpstr>Презентация PowerPoint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Rakhmaninov</dc:creator>
  <cp:lastModifiedBy>Пахтусова Людмила Юрьевна</cp:lastModifiedBy>
  <cp:revision>337</cp:revision>
  <cp:lastPrinted>2016-04-26T10:50:26Z</cp:lastPrinted>
  <dcterms:created xsi:type="dcterms:W3CDTF">2009-06-02T06:21:27Z</dcterms:created>
  <dcterms:modified xsi:type="dcterms:W3CDTF">2016-04-26T10:50:34Z</dcterms:modified>
</cp:coreProperties>
</file>