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8C0000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8C0000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8C0000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8C0000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8C0000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8C0000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8C0000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8C0000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8C0000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8C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CCA"/>
          </a:solidFill>
        </a:fill>
      </a:tcStyle>
    </a:wholeTbl>
    <a:band2H>
      <a:tcTxStyle b="def" i="def"/>
      <a:tcStyle>
        <a:tcBdr/>
        <a:fill>
          <a:solidFill>
            <a:srgbClr val="FFE7E6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8C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8C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8C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D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8C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8C0000"/>
              </a:solidFill>
              <a:prstDash val="solid"/>
              <a:round/>
            </a:ln>
          </a:top>
          <a:bottom>
            <a:ln w="25400" cap="flat">
              <a:solidFill>
                <a:srgbClr val="8C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C0000"/>
              </a:solidFill>
              <a:prstDash val="solid"/>
              <a:round/>
            </a:ln>
          </a:top>
          <a:bottom>
            <a:ln w="25400" cap="flat">
              <a:solidFill>
                <a:srgbClr val="8C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8C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CACA"/>
          </a:solidFill>
        </a:fill>
      </a:tcStyle>
    </a:wholeTbl>
    <a:band2H>
      <a:tcTxStyle b="def" i="def"/>
      <a:tcStyle>
        <a:tcBdr/>
        <a:fill>
          <a:solidFill>
            <a:srgbClr val="EDE6E6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8C0000"/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8C0000"/>
          </a:solidFill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8C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"/>
          <p:cNvGrpSpPr/>
          <p:nvPr/>
        </p:nvGrpSpPr>
        <p:grpSpPr>
          <a:xfrm>
            <a:off x="0" y="0"/>
            <a:ext cx="8458200" cy="5943600"/>
            <a:chOff x="0" y="0"/>
            <a:chExt cx="8458200" cy="5943600"/>
          </a:xfrm>
        </p:grpSpPr>
        <p:sp>
          <p:nvSpPr>
            <p:cNvPr id="21" name="Shape"/>
            <p:cNvSpPr/>
            <p:nvPr/>
          </p:nvSpPr>
          <p:spPr>
            <a:xfrm>
              <a:off x="0" y="2286000"/>
              <a:ext cx="8183563" cy="365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96" y="16584"/>
                  </a:moveTo>
                  <a:lnTo>
                    <a:pt x="0" y="21600"/>
                  </a:lnTo>
                  <a:lnTo>
                    <a:pt x="0" y="11738"/>
                  </a:lnTo>
                  <a:lnTo>
                    <a:pt x="21600" y="0"/>
                  </a:lnTo>
                  <a:lnTo>
                    <a:pt x="21600" y="13275"/>
                  </a:lnTo>
                  <a:lnTo>
                    <a:pt x="21596" y="165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C0000"/>
                </a:gs>
                <a:gs pos="100000">
                  <a:srgbClr val="770000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" name="Shape"/>
            <p:cNvSpPr/>
            <p:nvPr/>
          </p:nvSpPr>
          <p:spPr>
            <a:xfrm>
              <a:off x="0" y="0"/>
              <a:ext cx="8458200" cy="5856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1" y="18789"/>
                  </a:moveTo>
                  <a:lnTo>
                    <a:pt x="0" y="21600"/>
                  </a:lnTo>
                  <a:lnTo>
                    <a:pt x="0" y="53"/>
                  </a:lnTo>
                  <a:lnTo>
                    <a:pt x="21600" y="0"/>
                  </a:lnTo>
                  <a:lnTo>
                    <a:pt x="21531" y="1878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4" name="Title Tex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"/>
          <p:cNvGrpSpPr/>
          <p:nvPr/>
        </p:nvGrpSpPr>
        <p:grpSpPr>
          <a:xfrm>
            <a:off x="-1" y="0"/>
            <a:ext cx="7242176" cy="1981200"/>
            <a:chOff x="0" y="0"/>
            <a:chExt cx="7242175" cy="1981200"/>
          </a:xfrm>
        </p:grpSpPr>
        <p:sp>
          <p:nvSpPr>
            <p:cNvPr id="2" name="Shape"/>
            <p:cNvSpPr/>
            <p:nvPr/>
          </p:nvSpPr>
          <p:spPr>
            <a:xfrm>
              <a:off x="0" y="925512"/>
              <a:ext cx="7123113" cy="105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73" y="9712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32"/>
                  </a:lnTo>
                  <a:lnTo>
                    <a:pt x="21573" y="4970"/>
                  </a:lnTo>
                  <a:lnTo>
                    <a:pt x="21573" y="97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C0000"/>
                </a:gs>
                <a:gs pos="100000">
                  <a:srgbClr val="840000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" name="Shape"/>
            <p:cNvSpPr/>
            <p:nvPr/>
          </p:nvSpPr>
          <p:spPr>
            <a:xfrm>
              <a:off x="0" y="0"/>
              <a:ext cx="7242175" cy="190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91" y="1679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591" y="16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5" name="Title Text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8416270" y="6436360"/>
            <a:ext cx="27053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80000"/>
        <a:buFontTx/>
        <a:buChar char="▪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Tx/>
        <a:buChar char="–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Tx/>
        <a:buChar char="▪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Tx/>
        <a:buChar char="–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Tx/>
        <a:buChar char="▪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ОЕКТНАЯ РАБОТА…"/>
          <p:cNvSpPr txBox="1"/>
          <p:nvPr>
            <p:ph type="body" sz="half" idx="4294967295"/>
          </p:nvPr>
        </p:nvSpPr>
        <p:spPr>
          <a:xfrm>
            <a:off x="468312" y="620712"/>
            <a:ext cx="8229601" cy="27368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813816">
              <a:lnSpc>
                <a:spcPct val="115000"/>
              </a:lnSpc>
              <a:spcBef>
                <a:spcPts val="400"/>
              </a:spcBef>
              <a:buSzTx/>
              <a:buFont typeface="Wingdings"/>
              <a:buNone/>
              <a:defRPr sz="1779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ПРОЕКТНАЯ РАБОТА</a:t>
            </a:r>
            <a:endParaRPr b="1"/>
          </a:p>
          <a:p>
            <a:pPr marL="0" indent="0" algn="ctr" defTabSz="813816">
              <a:lnSpc>
                <a:spcPct val="115000"/>
              </a:lnSpc>
              <a:spcBef>
                <a:spcPts val="500"/>
              </a:spcBef>
              <a:buSzTx/>
              <a:buFont typeface="Wingdings"/>
              <a:buNone/>
              <a:defRPr sz="1424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0" indent="0" algn="ctr" defTabSz="813816">
              <a:lnSpc>
                <a:spcPct val="115000"/>
              </a:lnSpc>
              <a:spcBef>
                <a:spcPts val="500"/>
              </a:spcBef>
              <a:buSzTx/>
              <a:buFont typeface="Wingdings"/>
              <a:buNone/>
              <a:defRPr sz="1424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0" indent="0" algn="ctr" defTabSz="813816">
              <a:lnSpc>
                <a:spcPct val="115000"/>
              </a:lnSpc>
              <a:spcBef>
                <a:spcPts val="400"/>
              </a:spcBef>
              <a:buSzTx/>
              <a:buFont typeface="Wingdings"/>
              <a:buNone/>
              <a:defRPr sz="195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Тема: «МУЗЕЙНАЯ ЭКСПОЗИЦИЯ 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0" indent="0" algn="ctr" defTabSz="813816">
              <a:lnSpc>
                <a:spcPct val="115000"/>
              </a:lnSpc>
              <a:spcBef>
                <a:spcPts val="400"/>
              </a:spcBef>
              <a:buSzTx/>
              <a:buFont typeface="Wingdings"/>
              <a:buNone/>
              <a:defRPr sz="195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«СУДЬБА СТРАНЫ – СУДЬБА СЕМЬИ </a:t>
            </a:r>
          </a:p>
          <a:p>
            <a:pPr marL="0" indent="0" algn="ctr" defTabSz="813816">
              <a:spcBef>
                <a:spcPts val="0"/>
              </a:spcBef>
              <a:buSzTx/>
              <a:buFont typeface="Wingdings"/>
              <a:buNone/>
              <a:defRPr sz="195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О.И. И М.М. КЛИМЧЕНКОВЫХ»</a:t>
            </a:r>
            <a:endParaRPr sz="1424">
              <a:latin typeface="+mj-lt"/>
              <a:ea typeface="+mj-ea"/>
              <a:cs typeface="+mj-cs"/>
              <a:sym typeface="Calibri"/>
            </a:endParaRPr>
          </a:p>
          <a:p>
            <a:pPr marL="0" indent="0" defTabSz="813816">
              <a:spcBef>
                <a:spcPts val="400"/>
              </a:spcBef>
              <a:buSzTx/>
              <a:buFont typeface="Wingdings"/>
              <a:buNone/>
              <a:defRPr sz="1779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t>			  							</a:t>
            </a:r>
          </a:p>
        </p:txBody>
      </p:sp>
      <p:sp>
        <p:nvSpPr>
          <p:cNvPr id="36" name="Выполнили:…"/>
          <p:cNvSpPr txBox="1"/>
          <p:nvPr/>
        </p:nvSpPr>
        <p:spPr>
          <a:xfrm>
            <a:off x="514032" y="3644900"/>
            <a:ext cx="8138161" cy="217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r" defTabSz="786384">
              <a:defRPr sz="1720">
                <a:solidFill>
                  <a:srgbClr val="FFFFFF"/>
                </a:solidFill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                      					Выполнили:</a:t>
            </a:r>
          </a:p>
          <a:p>
            <a:pPr algn="r" defTabSz="786384">
              <a:defRPr sz="1720">
                <a:solidFill>
                  <a:srgbClr val="FFFFFF"/>
                </a:solidFill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                                             	                      Машкина Мария</a:t>
            </a:r>
            <a:r>
              <a:t>,</a:t>
            </a:r>
            <a:r>
              <a:t>					    Винников Матвей, 9 Л класс</a:t>
            </a:r>
          </a:p>
          <a:p>
            <a:pPr algn="r" defTabSz="786384">
              <a:defRPr sz="1720">
                <a:solidFill>
                  <a:srgbClr val="FFFFFF"/>
                </a:solidFill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	    ГБОУ «Школа «Покровский квартал»</a:t>
            </a:r>
            <a:r>
              <a:t>,</a:t>
            </a:r>
            <a:r>
              <a:t> Москва</a:t>
            </a:r>
            <a:r>
              <a:t>,</a:t>
            </a:r>
            <a:r>
              <a:t> Россия</a:t>
            </a:r>
          </a:p>
          <a:p>
            <a:pPr algn="r" defTabSz="786384">
              <a:defRPr sz="1720">
                <a:solidFill>
                  <a:srgbClr val="FFFFFF"/>
                </a:solidFill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          			Руководитель: Коцаренко Н. А.</a:t>
            </a:r>
          </a:p>
          <a:p>
            <a:pPr algn="r" defTabSz="786384">
              <a:defRPr sz="1720">
                <a:solidFill>
                  <a:srgbClr val="FFFFFF"/>
                </a:solidFill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                                                                  учитель истории ГБОУ               					«Школа «Покровский квартал»</a:t>
            </a:r>
          </a:p>
        </p:txBody>
      </p:sp>
      <p:pic>
        <p:nvPicPr>
          <p:cNvPr id="3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3500437"/>
            <a:ext cx="4054475" cy="2713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6. Монтаж экспозиции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6. Монтаж экспозиции</a:t>
            </a:r>
          </a:p>
        </p:txBody>
      </p:sp>
      <p:sp>
        <p:nvSpPr>
          <p:cNvPr id="86" name="Наш монтаж начался с того, что мы очищали от предыдущей морально устаревшей экспозиции витрины. Ситуация усугублялась тем, что листы к витрине крепились двойным скотчем, который никак не хотел очищаться.…"/>
          <p:cNvSpPr txBox="1"/>
          <p:nvPr>
            <p:ph type="body" sz="half" idx="4294967295"/>
          </p:nvPr>
        </p:nvSpPr>
        <p:spPr>
          <a:xfrm>
            <a:off x="457200" y="1600200"/>
            <a:ext cx="8229600" cy="21717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85166" indent="-185166" defTabSz="493776">
              <a:spcBef>
                <a:spcPts val="300"/>
              </a:spcBef>
              <a:buChar char="■"/>
              <a:defRPr sz="1728">
                <a:effectLst>
                  <a:outerShdw sx="100000" sy="100000" kx="0" ky="0" algn="b" rotWithShape="0" blurRad="6858" dist="13716" dir="2700000">
                    <a:srgbClr val="000000"/>
                  </a:outerShdw>
                </a:effectLst>
              </a:defRPr>
            </a:pPr>
          </a:p>
          <a:p>
            <a:pPr marL="185166" indent="-185166" defTabSz="493776">
              <a:spcBef>
                <a:spcPts val="300"/>
              </a:spcBef>
              <a:buChar char="■"/>
              <a:defRPr sz="1728">
                <a:effectLst>
                  <a:outerShdw sx="100000" sy="100000" kx="0" ky="0" algn="b" rotWithShape="0" blurRad="6858" dist="13716" dir="2700000">
                    <a:srgbClr val="000000"/>
                  </a:outerShdw>
                </a:effectLst>
              </a:defRPr>
            </a:pPr>
          </a:p>
          <a:p>
            <a:pPr marL="185166" indent="-185166" defTabSz="493776">
              <a:spcBef>
                <a:spcPts val="300"/>
              </a:spcBef>
              <a:buChar char="■"/>
              <a:defRPr sz="1728">
                <a:effectLst>
                  <a:outerShdw sx="100000" sy="100000" kx="0" ky="0" algn="b" rotWithShape="0" blurRad="6858" dist="13716" dir="2700000">
                    <a:srgbClr val="000000"/>
                  </a:outerShdw>
                </a:effectLst>
              </a:defRPr>
            </a:pPr>
          </a:p>
          <a:p>
            <a:pPr marL="185166" indent="-185166" defTabSz="493776">
              <a:spcBef>
                <a:spcPts val="300"/>
              </a:spcBef>
              <a:buChar char="■"/>
              <a:defRPr sz="1728">
                <a:effectLst>
                  <a:outerShdw sx="100000" sy="100000" kx="0" ky="0" algn="b" rotWithShape="0" blurRad="6858" dist="13716" dir="2700000">
                    <a:srgbClr val="000000"/>
                  </a:outerShdw>
                </a:effectLst>
              </a:defRPr>
            </a:pPr>
          </a:p>
          <a:p>
            <a:pPr marL="185166" indent="-185166" defTabSz="493776">
              <a:spcBef>
                <a:spcPts val="300"/>
              </a:spcBef>
              <a:buSzTx/>
              <a:buFont typeface="Wingdings"/>
              <a:buNone/>
              <a:defRPr sz="1728">
                <a:effectLst>
                  <a:outerShdw sx="100000" sy="100000" kx="0" ky="0" algn="b" rotWithShape="0" blurRad="6858" dist="13716" dir="2700000">
                    <a:srgbClr val="000000"/>
                  </a:outerShdw>
                </a:effectLst>
              </a:defRPr>
            </a:pPr>
          </a:p>
          <a:p>
            <a:pPr marL="185166" indent="-185166" algn="just" defTabSz="493776">
              <a:spcBef>
                <a:spcPts val="200"/>
              </a:spcBef>
              <a:buChar char="■"/>
              <a:defRPr sz="1080"/>
            </a:pPr>
            <a:r>
              <a:t>Наш монтаж начался с того, что мы очищали от предыдущей морально устаревшей экспозиции витрины. Ситуация усугублялась тем, что листы к витрине крепились двойным скотчем, который никак не хотел очищаться. </a:t>
            </a:r>
          </a:p>
          <a:p>
            <a:pPr marL="185166" indent="-185166" algn="just" defTabSz="493776">
              <a:spcBef>
                <a:spcPts val="200"/>
              </a:spcBef>
              <a:buChar char="■"/>
              <a:defRPr sz="1080"/>
            </a:pPr>
            <a:r>
              <a:t>В этот раз мы использовали прозрачные самоклеящиеся конверты. </a:t>
            </a:r>
          </a:p>
        </p:txBody>
      </p:sp>
      <p:pic>
        <p:nvPicPr>
          <p:cNvPr id="87" name="D:\Сохранение\Мои документы\Мама\Музей узников\КлИмченкова Ольга Ивановна г. р. 30 авг. 1930 г\экспозиция Судьба страны-судьба семьи\20180406_092858.jpg" descr="D:\Сохранение\Мои документы\Мама\Музей узников\КлИмченкова Ольга Ивановна г. р. 30 авг. 1930 г\экспозиция Судьба страны-судьба семьи\20180406_09285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675" y="1452562"/>
            <a:ext cx="2679700" cy="2563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D:\Сохранение\Мои документы\Мама\Музей узников\КлИмченкова Ольга Ивановна г. р. 30 авг. 1930 г\экспозиция Судьба страны-судьба семьи\20180406_140053.jpg" descr="D:\Сохранение\Мои документы\Мама\Музей узников\КлИмченкова Ольга Ивановна г. р. 30 авг. 1930 г\экспозиция Судьба страны-судьба семьи\20180406_14005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64125" y="1571625"/>
            <a:ext cx="1814513" cy="278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D:\Сохранение\Мои документы\Мама\Музей узников\КлИмченкова Ольга Ивановна г. р. 30 авг. 1930 г\экспозиция Судьба страны-судьба семьи\20180406_134409.jpg" descr="D:\Сохранение\Мои документы\Мама\Музей узников\КлИмченкова Ольга Ивановна г. р. 30 авг. 1930 г\экспозиция Судьба страны-судьба семьи\20180406_134409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6712" y="1531937"/>
            <a:ext cx="1800226" cy="2846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D:\Сохранение\Мои документы\Мама\Музей узников\КлИмченкова Ольга Ивановна г. р. 30 авг. 1930 г\экспозиция Судьба страны-судьба семьи\20180406_142216.jpg" descr="D:\Сохранение\Мои документы\Мама\Музей узников\КлИмченкова Ольга Ивановна г. р. 30 авг. 1930 г\экспозиция Судьба страны-судьба семьи\20180406_142216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62775" y="146050"/>
            <a:ext cx="2160588" cy="2706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Продукт проекта – экспозиция"/>
          <p:cNvSpPr txBox="1"/>
          <p:nvPr>
            <p:ph type="title" idx="4294967295"/>
          </p:nvPr>
        </p:nvSpPr>
        <p:spPr>
          <a:xfrm>
            <a:off x="250825" y="692149"/>
            <a:ext cx="2613025" cy="129698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749808">
              <a:defRPr sz="2624">
                <a:effectLst>
                  <a:outerShdw sx="100000" sy="100000" kx="0" ky="0" algn="b" rotWithShape="0" blurRad="10414" dist="20828" dir="2700000">
                    <a:srgbClr val="000000"/>
                  </a:outerShdw>
                </a:effectLst>
              </a:defRPr>
            </a:lvl1pPr>
          </a:lstStyle>
          <a:p>
            <a:pPr/>
            <a:r>
              <a:t>Продукт проекта – экспозиция </a:t>
            </a:r>
          </a:p>
        </p:txBody>
      </p:sp>
      <p:pic>
        <p:nvPicPr>
          <p:cNvPr id="93" name="D:\Сохранение\Мои документы\Мама\Музей узников\КлИмченкова Ольга Ивановна г. р. 30 авг. 1930 г\экспозиция Судьба страны-судьба семьи\20180408_184430 - копия.jpg" descr="D:\Сохранение\Мои документы\Мама\Музей узников\КлИмченкова Ольга Ивановна г. р. 30 авг. 1930 г\экспозиция Судьба страны-судьба семьи\20180408_184430 - копия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49400" y="22439312"/>
            <a:ext cx="2290763" cy="2495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D:\Сохранение\Мои документы\Мама\Музей узников\КлИмченкова Ольга Ивановна г. р. 30 авг. 1930 г\экспозиция Судьба страны-судьба семьи\20180408_184430 - копия.jpg" descr="D:\Сохранение\Мои документы\Мама\Музей узников\КлИмченкова Ольга Ивановна г. р. 30 авг. 1930 г\экспозиция Судьба страны-судьба семьи\20180408_184430 - копия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7675" y="260350"/>
            <a:ext cx="5868988" cy="6394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Table"/>
          <p:cNvGraphicFramePr/>
          <p:nvPr/>
        </p:nvGraphicFramePr>
        <p:xfrm>
          <a:off x="395287" y="836612"/>
          <a:ext cx="8353426" cy="475297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8353425"/>
              </a:tblGrid>
              <a:tr h="6096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FFFFFF"/>
                          </a:solidFill>
                          <a:effectLst/>
                          <a:latin typeface="Tahoma Bold"/>
                          <a:ea typeface="Tahoma Bold"/>
                          <a:cs typeface="Tahoma Bold"/>
                          <a:sym typeface="Tahoma Bold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algn="l">
                        <a:defRPr sz="1800">
                          <a:effectLst/>
                        </a:defRPr>
                      </a:pPr>
                      <a:r>
                        <a:t>Папка - Карман самоклеющаяся А4 223х303 мм, 5 шт.  - 5 упаковок  по 251 руб.= 1255 рублей</a:t>
                      </a:r>
                    </a:p>
                  </a:txBody>
                  <a:tcPr marL="45720" marR="45720" marT="45720" marB="4572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FCDCB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algn="l">
                        <a:defRPr sz="1800">
                          <a:effectLst/>
                        </a:defRPr>
                      </a:pPr>
                      <a:r>
                        <a:t>Карман настенный  А4 215х32 мм №12 акрил, 1 шт.  по 519 руб. = 519 руб.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FE8E7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algn="l">
                        <a:defRPr sz="1800">
                          <a:effectLst/>
                        </a:defRPr>
                      </a:pPr>
                      <a:r>
                        <a:t>Карман настенный  А4 210х297 мм №1 акрил, 2шт.  по 395 руб. = 790 руб.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FCDCB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algn="l">
                        <a:defRPr sz="1800">
                          <a:effectLst/>
                        </a:defRPr>
                      </a:pPr>
                      <a:r>
                        <a:t>Держатель для ценников 60х40 мм №251 акрил, 5 шт.  по27 руб. =135 руб.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FE8E7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algn="l">
                        <a:defRPr sz="1800">
                          <a:effectLst/>
                        </a:defRPr>
                      </a:pPr>
                      <a:r>
                        <a:t>Картридж НР № 85А, 1 шт. по 5990 руб.= 5990 руб.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FCDCB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algn="ctr">
                        <a:defRPr sz="1800">
                          <a:effectLst/>
                        </a:defRPr>
                      </a:pPr>
                      <a:r>
                        <a:t>Итого: 8689 рублей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FE8E7"/>
                    </a:solidFill>
                  </a:tcPr>
                </a:tc>
              </a:tr>
            </a:tbl>
          </a:graphicData>
        </a:graphic>
      </p:graphicFrame>
      <p:sp>
        <p:nvSpPr>
          <p:cNvPr id="97" name="7. Расчёты затрат"/>
          <p:cNvSpPr txBox="1"/>
          <p:nvPr>
            <p:ph type="title" idx="4294967295"/>
          </p:nvPr>
        </p:nvSpPr>
        <p:spPr>
          <a:xfrm>
            <a:off x="457200" y="0"/>
            <a:ext cx="8229600" cy="9080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7. Расчёты затрат</a:t>
            </a:r>
          </a:p>
        </p:txBody>
      </p:sp>
      <p:sp>
        <p:nvSpPr>
          <p:cNvPr id="98" name="Источник финансирования – самофинансирование"/>
          <p:cNvSpPr txBox="1"/>
          <p:nvPr>
            <p:ph type="body" idx="4294967295"/>
          </p:nvPr>
        </p:nvSpPr>
        <p:spPr>
          <a:xfrm>
            <a:off x="323850" y="1600200"/>
            <a:ext cx="8424863" cy="4495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18897" indent="-318897" algn="ctr" defTabSz="850391">
              <a:buChar char="■"/>
              <a:defRPr sz="2976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</a:p>
          <a:p>
            <a:pPr marL="318897" indent="-318897" algn="ctr" defTabSz="850391">
              <a:buChar char="■"/>
              <a:defRPr sz="2976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</a:p>
          <a:p>
            <a:pPr marL="318897" indent="-318897" algn="ctr" defTabSz="850391">
              <a:buChar char="■"/>
              <a:defRPr sz="2976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</a:p>
          <a:p>
            <a:pPr marL="318897" indent="-318897" algn="ctr" defTabSz="850391">
              <a:buSzTx/>
              <a:buFont typeface="Wingdings"/>
              <a:buNone/>
              <a:defRPr sz="2232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</a:p>
          <a:p>
            <a:pPr marL="318897" indent="-318897" algn="ctr" defTabSz="850391">
              <a:buSzTx/>
              <a:buFont typeface="Wingdings"/>
              <a:buNone/>
              <a:defRPr sz="2232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</a:p>
          <a:p>
            <a:pPr marL="318897" indent="-318897" algn="ctr" defTabSz="850391">
              <a:buSzTx/>
              <a:buFont typeface="Wingdings"/>
              <a:buNone/>
              <a:defRPr sz="2232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</a:p>
          <a:p>
            <a:pPr marL="318897" indent="-318897" algn="ctr" defTabSz="850391">
              <a:buSzTx/>
              <a:buFont typeface="Wingdings"/>
              <a:buNone/>
              <a:defRPr sz="2232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</a:p>
          <a:p>
            <a:pPr marL="318897" indent="-318897" algn="ctr" defTabSz="850391">
              <a:buSzTx/>
              <a:buFont typeface="Wingdings"/>
              <a:buNone/>
              <a:defRPr sz="2232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</a:p>
          <a:p>
            <a:pPr marL="318897" indent="-318897" algn="ctr" defTabSz="850391">
              <a:buSzTx/>
              <a:buFont typeface="Wingdings"/>
              <a:buNone/>
              <a:defRPr sz="930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</a:p>
          <a:p>
            <a:pPr marL="318897" indent="-318897" algn="ctr" defTabSz="850391">
              <a:spcBef>
                <a:spcPts val="500"/>
              </a:spcBef>
              <a:buSzTx/>
              <a:buFont typeface="Wingdings"/>
              <a:buNone/>
              <a:defRPr sz="2232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  <a:r>
              <a:t>Источник финансирования – самофинансирование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III. Заключение: итоги"/>
          <p:cNvSpPr txBox="1"/>
          <p:nvPr>
            <p:ph type="title" idx="4294967295"/>
          </p:nvPr>
        </p:nvSpPr>
        <p:spPr>
          <a:xfrm>
            <a:off x="457200" y="274637"/>
            <a:ext cx="8229600" cy="6334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493776">
              <a:defRPr sz="1728">
                <a:latin typeface="Tahoma Bold"/>
                <a:ea typeface="Tahoma Bold"/>
                <a:cs typeface="Tahoma Bold"/>
                <a:sym typeface="Tahoma Bold"/>
              </a:defRPr>
            </a:pPr>
            <a:r>
              <a:t>III. Заключение: итоги</a:t>
            </a:r>
            <a:br/>
          </a:p>
        </p:txBody>
      </p:sp>
      <p:sp>
        <p:nvSpPr>
          <p:cNvPr id="101" name="Мы достигли цели проекта. Все поставленные задачи выполнили.…"/>
          <p:cNvSpPr txBox="1"/>
          <p:nvPr>
            <p:ph type="body" idx="4294967295"/>
          </p:nvPr>
        </p:nvSpPr>
        <p:spPr>
          <a:xfrm>
            <a:off x="179387" y="620712"/>
            <a:ext cx="8785226" cy="60483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400"/>
              </a:spcBef>
              <a:buChar char="■"/>
              <a:defRPr sz="2000"/>
            </a:pPr>
            <a:r>
              <a:t>Мы достигли цели проекта. Все поставленные задачи выполнили.</a:t>
            </a:r>
          </a:p>
          <a:p>
            <a:pPr>
              <a:spcBef>
                <a:spcPts val="400"/>
              </a:spcBef>
              <a:buChar char="■"/>
              <a:defRPr sz="2000"/>
            </a:pPr>
            <a:r>
              <a:t>Получили невероятное удовлетворение от успешной работы.</a:t>
            </a:r>
          </a:p>
          <a:p>
            <a:pPr>
              <a:spcBef>
                <a:spcPts val="400"/>
              </a:spcBef>
              <a:buChar char="■"/>
              <a:defRPr sz="2000"/>
            </a:pPr>
            <a:r>
              <a:t>Приобрели много практических знаний и умений в музейном деле. </a:t>
            </a:r>
          </a:p>
          <a:p>
            <a:pPr>
              <a:spcBef>
                <a:spcPts val="400"/>
              </a:spcBef>
              <a:buSzTx/>
              <a:buFont typeface="Wingdings"/>
              <a:buNone/>
              <a:defRPr sz="20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                  Что не получилось:</a:t>
            </a:r>
          </a:p>
          <a:p>
            <a:pPr algn="ctr">
              <a:buSzTx/>
              <a:buFont typeface="Wingdings"/>
              <a:buNone/>
              <a:defRPr sz="2000"/>
            </a:pPr>
          </a:p>
          <a:p>
            <a:pPr algn="ctr">
              <a:buSzTx/>
              <a:buFont typeface="Wingdings"/>
              <a:buNone/>
              <a:defRPr sz="2000"/>
            </a:pPr>
          </a:p>
          <a:p>
            <a:pPr algn="ctr">
              <a:buSzTx/>
              <a:buFont typeface="Wingdings"/>
              <a:buNone/>
              <a:defRPr sz="2000"/>
            </a:pPr>
          </a:p>
          <a:p>
            <a:pPr algn="ctr">
              <a:buSzTx/>
              <a:buFont typeface="Wingdings"/>
              <a:buNone/>
              <a:defRPr sz="2000"/>
            </a:pPr>
          </a:p>
          <a:p>
            <a:pPr algn="ctr">
              <a:buSzTx/>
              <a:buFont typeface="Wingdings"/>
              <a:buNone/>
              <a:defRPr sz="2000"/>
            </a:pPr>
          </a:p>
          <a:p>
            <a:pPr algn="ctr">
              <a:buSzTx/>
              <a:buFont typeface="Wingdings"/>
              <a:buNone/>
              <a:defRPr sz="2000"/>
            </a:pPr>
          </a:p>
          <a:p>
            <a:pPr algn="ctr">
              <a:buSzTx/>
              <a:buFont typeface="Wingdings"/>
              <a:buNone/>
              <a:defRPr sz="2000"/>
            </a:pPr>
          </a:p>
          <a:p>
            <a:pPr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t> </a:t>
            </a:r>
          </a:p>
        </p:txBody>
      </p:sp>
      <p:pic>
        <p:nvPicPr>
          <p:cNvPr id="102" name="D:\Сохранение\Мои документы\Мама\Музей узников\КлИмченкова Ольга Ивановна г. р. 30 авг. 1930 г\Климченкова О.И. с сыновьями Казахстан 1967.jpg" descr="D:\Сохранение\Мои документы\Мама\Музей узников\КлИмченкова Ольга Ивановна г. р. 30 авг. 1930 г\Климченкова О.И. с сыновьями Казахстан 196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825" y="2205037"/>
            <a:ext cx="2449513" cy="3197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D:\Сохранение\Мои документы\Мама\Музей узников\КлИмченкова Ольга Ивановна г. р. 30 авг. 1930 г\сканирование0021.jpg" descr="D:\Сохранение\Мои документы\Мама\Музей узников\КлИмченкова Ольга Ивановна г. р. 30 авг. 1930 г\сканирование002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1150" y="1844675"/>
            <a:ext cx="3657600" cy="2647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D:\Сохранение\Мои документы\Мама\Музей узников\КлИмченкова Ольга Ивановна г. р. 30 авг. 1930 г\Памятник погибшим в слободке.jpg" descr="D:\Сохранение\Мои документы\Мама\Музей узников\КлИмченкова Ольга Ивановна г. р. 30 авг. 1930 г\Памятник погибшим в слободке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43212" y="4106862"/>
            <a:ext cx="3937001" cy="2592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II. Заключение: перспективы"/>
          <p:cNvSpPr txBox="1"/>
          <p:nvPr>
            <p:ph type="title" idx="4294967295"/>
          </p:nvPr>
        </p:nvSpPr>
        <p:spPr>
          <a:xfrm>
            <a:off x="457200" y="476250"/>
            <a:ext cx="8229600" cy="288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365760">
              <a:defRPr sz="128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III. Заключение: перспективы</a:t>
            </a:r>
            <a:br/>
          </a:p>
        </p:txBody>
      </p:sp>
      <p:sp>
        <p:nvSpPr>
          <p:cNvPr id="107" name="Технические перспективы проекта:…"/>
          <p:cNvSpPr txBox="1"/>
          <p:nvPr>
            <p:ph type="body" idx="4294967295"/>
          </p:nvPr>
        </p:nvSpPr>
        <p:spPr>
          <a:xfrm>
            <a:off x="457200" y="620712"/>
            <a:ext cx="8229600" cy="58324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886968">
              <a:buSzTx/>
              <a:buFont typeface="Wingdings"/>
              <a:buNone/>
              <a:defRPr sz="776"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marL="0" indent="0" algn="ctr" defTabSz="886968">
              <a:spcBef>
                <a:spcPts val="400"/>
              </a:spcBef>
              <a:buSzTx/>
              <a:buFont typeface="Wingdings"/>
              <a:buNone/>
              <a:defRPr sz="1746">
                <a:latin typeface="Tahoma Bold"/>
                <a:ea typeface="Tahoma Bold"/>
                <a:cs typeface="Tahoma Bold"/>
                <a:sym typeface="Tahoma Bold"/>
              </a:defRPr>
            </a:pPr>
            <a:r>
              <a:t>Технические перспективы проекта:</a:t>
            </a:r>
          </a:p>
          <a:p>
            <a:pPr marL="0" indent="0" algn="ctr" defTabSz="886968">
              <a:buSzTx/>
              <a:buFont typeface="Wingdings"/>
              <a:buNone/>
              <a:defRPr sz="776"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marL="0" indent="0" algn="just" defTabSz="886968">
              <a:spcBef>
                <a:spcPts val="400"/>
              </a:spcBef>
              <a:buChar char="■"/>
              <a:defRPr sz="1746"/>
            </a:pPr>
            <a:r>
              <a:t>Для более глубокого отражения темы и экономии экспозиционного пространства надо научиться применять «скрытый план», при котором экспонаты размещаются в откидных альбомах, турникетах и т.д.</a:t>
            </a:r>
          </a:p>
          <a:p>
            <a:pPr marL="0" indent="0" algn="just" defTabSz="886968">
              <a:spcBef>
                <a:spcPts val="400"/>
              </a:spcBef>
              <a:buChar char="■"/>
              <a:defRPr sz="1746"/>
            </a:pPr>
            <a:r>
              <a:t>Именно так мы разместим те материалы, на которые не хватило места на стенде. </a:t>
            </a:r>
          </a:p>
          <a:p>
            <a:pPr marL="0" indent="0" algn="just" defTabSz="886968">
              <a:spcBef>
                <a:spcPts val="400"/>
              </a:spcBef>
              <a:buChar char="■"/>
              <a:defRPr sz="1746">
                <a:latin typeface="Arial"/>
                <a:ea typeface="Arial"/>
                <a:cs typeface="Arial"/>
                <a:sym typeface="Arial"/>
              </a:defRPr>
            </a:pPr>
            <a:r>
              <a:t>Надо в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ывести на телевизор в музее видеозаписи О.И. Климченковой. Для этого сделать электрические розетки.</a:t>
            </a:r>
          </a:p>
          <a:p>
            <a:pPr marL="0" indent="0" algn="just" defTabSz="886968">
              <a:buChar char="■"/>
              <a:defRPr sz="1746"/>
            </a:pPr>
          </a:p>
          <a:p>
            <a:pPr marL="0" indent="0" algn="ctr" defTabSz="886968">
              <a:spcBef>
                <a:spcPts val="400"/>
              </a:spcBef>
              <a:buSzTx/>
              <a:buFont typeface="Wingdings"/>
              <a:buNone/>
              <a:defRPr sz="1746">
                <a:latin typeface="Tahoma Bold"/>
                <a:ea typeface="Tahoma Bold"/>
                <a:cs typeface="Tahoma Bold"/>
                <a:sym typeface="Tahoma Bold"/>
              </a:defRPr>
            </a:pPr>
            <a:r>
              <a:t>Экскурсионно-методические перспективы </a:t>
            </a:r>
          </a:p>
          <a:p>
            <a:pPr marL="0" indent="0" algn="ctr" defTabSz="886968">
              <a:buSzTx/>
              <a:buFont typeface="Wingdings"/>
              <a:buNone/>
              <a:defRPr sz="776"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marL="0" indent="0" defTabSz="886968">
              <a:spcBef>
                <a:spcPts val="400"/>
              </a:spcBef>
              <a:buChar char="■"/>
              <a:defRPr sz="1746"/>
            </a:pPr>
            <a:r>
              <a:t>Подготовить экскурсию по нашей экспозиции</a:t>
            </a:r>
          </a:p>
          <a:p>
            <a:pPr marL="0" indent="0" defTabSz="886968">
              <a:buChar char="■"/>
              <a:defRPr sz="1746"/>
            </a:pPr>
          </a:p>
          <a:p>
            <a:pPr marL="0" indent="0" algn="just" defTabSz="886968">
              <a:spcBef>
                <a:spcPts val="400"/>
              </a:spcBef>
              <a:buSzTx/>
              <a:buFont typeface="Wingdings"/>
              <a:buNone/>
              <a:defRPr sz="1843"/>
            </a:pPr>
            <a:r>
              <a:t>А главное, мы продолжим дружбу с Ольгой Ивановной Климченковой. С помощью нашей экспозиции будем рассказывать ребятам о замечательных людях, которые совершали настоящие подвиги во имя Родины и при этом не требовали себе никаких благ, богатства и почестей.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СПАСИБО ЗА ВНИМАНИЕ!"/>
          <p:cNvSpPr txBox="1"/>
          <p:nvPr/>
        </p:nvSpPr>
        <p:spPr>
          <a:xfrm>
            <a:off x="1473467" y="2801647"/>
            <a:ext cx="6184366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b="1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СПАСИБО ЗА ВНИМАНИЕ!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Введение.  Проблема и цель проекта"/>
          <p:cNvSpPr txBox="1"/>
          <p:nvPr>
            <p:ph type="title" idx="4294967295"/>
          </p:nvPr>
        </p:nvSpPr>
        <p:spPr>
          <a:xfrm>
            <a:off x="457200" y="188912"/>
            <a:ext cx="8229600" cy="6477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579119" indent="-579119" defTabSz="521208">
              <a:buSzPct val="100000"/>
              <a:buAutoNum type="romanUcPeriod" startAt="1"/>
              <a:defRPr sz="1824">
                <a:effectLst>
                  <a:outerShdw sx="100000" sy="100000" kx="0" ky="0" algn="b" rotWithShape="0" blurRad="7239" dist="14478" dir="270000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t>Введение.</a:t>
            </a:r>
            <a:r>
              <a:t> </a:t>
            </a:r>
            <a:br/>
            <a:r>
              <a:t>Проблема и цель проекта</a:t>
            </a:r>
          </a:p>
        </p:txBody>
      </p:sp>
      <p:sp>
        <p:nvSpPr>
          <p:cNvPr id="40" name="Цель проекта – создание  музейной экспозиции «Судьба страны – судьба   семьи  О. И.  и  М. М. Климченковых» на основе    богатого    материала,   собранного   в   результате поисковой и исследовательской работы учащихся.…"/>
          <p:cNvSpPr txBox="1"/>
          <p:nvPr>
            <p:ph type="body" idx="4294967295"/>
          </p:nvPr>
        </p:nvSpPr>
        <p:spPr>
          <a:xfrm>
            <a:off x="0" y="1052512"/>
            <a:ext cx="8893175" cy="31686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612775" indent="-269875">
              <a:lnSpc>
                <a:spcPct val="90000"/>
              </a:lnSpc>
              <a:spcBef>
                <a:spcPts val="600"/>
              </a:spcBef>
              <a:buChar char="■"/>
              <a:defRPr b="1" sz="25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Цель проекта </a:t>
            </a:r>
            <a:r>
              <a:rPr b="0"/>
              <a:t>– создание  музейной экспозиции</a:t>
            </a:r>
            <a:r>
              <a:rPr b="0"/>
              <a:t> </a:t>
            </a:r>
            <a:r>
              <a:rPr b="0"/>
              <a:t>«Судьба страны – судьба   семьи  О. И.  и  М. М. Климченковых»</a:t>
            </a:r>
            <a:r>
              <a:rPr b="0"/>
              <a:t> </a:t>
            </a:r>
            <a:r>
              <a:rPr b="0"/>
              <a:t>на основе    богатого   </a:t>
            </a:r>
            <a:r>
              <a:rPr b="0"/>
              <a:t> материала,   собранного   в   результате поисковой и исследовательской работы учащихся. </a:t>
            </a:r>
          </a:p>
          <a:p>
            <a:pPr marL="0" indent="612775" algn="r">
              <a:lnSpc>
                <a:spcPct val="90000"/>
              </a:lnSpc>
              <a:spcBef>
                <a:spcPts val="600"/>
              </a:spcBef>
              <a:buSzTx/>
              <a:buFont typeface="Wingdings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612775" indent="-269875">
              <a:lnSpc>
                <a:spcPct val="90000"/>
              </a:lnSpc>
              <a:spcBef>
                <a:spcPts val="600"/>
              </a:spcBef>
              <a:buChar char="■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b="1"/>
              <a:t>Актуальность работы</a:t>
            </a:r>
            <a:r>
              <a:t> состоит в  том,  что  в настоящее  время  не  хватает  рассказов  о  сильных,  честных, добрых людях,  которые  верой  и  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правдой</a:t>
            </a:r>
            <a:r>
              <a:t>  служили Отечеству и в этом видели смысл жизни и свою судьбу. </a:t>
            </a:r>
          </a:p>
        </p:txBody>
      </p:sp>
      <p:sp>
        <p:nvSpPr>
          <p:cNvPr id="41" name="Практическая значимость работы заключается в том, что, во-первых, экспозиция  даст почувствовать заботу и признательность ветеранам Великой Отечественной войны и их потомкам, а во-вторых, поможет многим ребятам определить верные ориентиры и ценности жизн"/>
          <p:cNvSpPr txBox="1"/>
          <p:nvPr/>
        </p:nvSpPr>
        <p:spPr>
          <a:xfrm>
            <a:off x="45719" y="4365625"/>
            <a:ext cx="8728712" cy="249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612775" indent="-269875" algn="just">
              <a:spcBef>
                <a:spcPts val="600"/>
              </a:spcBef>
              <a:buClr>
                <a:srgbClr val="FFCC66"/>
              </a:buClr>
              <a:buSzPct val="80000"/>
              <a:buChar char="■"/>
              <a:defRPr b="1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Практическая значимость </a:t>
            </a:r>
            <a:r>
              <a:rPr b="0"/>
              <a:t>работы заключается в том, что, во-первых, экспозиция  даст почувствовать заботу и признательность ветеранам Великой Отечественной войны и их потомкам, а во-вторых, поможет многим ребятам определить верные ориентиры и ценности жизни.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Разработанность проблемы"/>
          <p:cNvSpPr txBox="1"/>
          <p:nvPr>
            <p:ph type="title" idx="4294967295"/>
          </p:nvPr>
        </p:nvSpPr>
        <p:spPr>
          <a:xfrm>
            <a:off x="457200" y="115887"/>
            <a:ext cx="8002588" cy="7207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</a:t>
            </a:r>
            <a:r>
              <a:rPr sz="3200">
                <a:latin typeface="Tahoma Bold"/>
                <a:ea typeface="Tahoma Bold"/>
                <a:cs typeface="Tahoma Bold"/>
                <a:sym typeface="Tahoma Bold"/>
              </a:rPr>
              <a:t>Разработанность проблемы</a:t>
            </a:r>
          </a:p>
        </p:txBody>
      </p:sp>
      <p:sp>
        <p:nvSpPr>
          <p:cNvPr id="44" name="1. Публикация в районной газете Суземского района…"/>
          <p:cNvSpPr txBox="1"/>
          <p:nvPr>
            <p:ph type="body" idx="4294967295"/>
          </p:nvPr>
        </p:nvSpPr>
        <p:spPr>
          <a:xfrm>
            <a:off x="179387" y="836612"/>
            <a:ext cx="8640763" cy="29352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786384">
              <a:spcBef>
                <a:spcPts val="300"/>
              </a:spcBef>
              <a:buSzTx/>
              <a:buFont typeface="Wingdings"/>
              <a:buNone/>
              <a:defRPr sz="1548"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</a:defRPr>
            </a:pPr>
            <a:r>
              <a:t>1. Публикация в районной газете Суземского района</a:t>
            </a:r>
          </a:p>
          <a:p>
            <a:pPr marL="0" indent="0" defTabSz="786384">
              <a:spcBef>
                <a:spcPts val="300"/>
              </a:spcBef>
              <a:buSzTx/>
              <a:buFont typeface="Wingdings"/>
              <a:buNone/>
              <a:defRPr sz="1548"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</a:defRPr>
            </a:pPr>
            <a:r>
              <a:t>    «Моя война», 2006 г.</a:t>
            </a:r>
          </a:p>
          <a:p>
            <a:pPr marL="0" indent="0" defTabSz="786384">
              <a:spcBef>
                <a:spcPts val="300"/>
              </a:spcBef>
              <a:buSzTx/>
              <a:buFont typeface="Wingdings"/>
              <a:buNone/>
              <a:defRPr sz="1548"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</a:defRPr>
            </a:pPr>
            <a:r>
              <a:t>2. Публикация в «Новых рубежах» №19, 2012 г.</a:t>
            </a:r>
          </a:p>
          <a:p>
            <a:pPr marL="0" indent="0" defTabSz="786384">
              <a:spcBef>
                <a:spcPts val="300"/>
              </a:spcBef>
              <a:buSzTx/>
              <a:buFont typeface="Wingdings"/>
              <a:buNone/>
              <a:defRPr sz="1548"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</a:defRPr>
            </a:pPr>
            <a:r>
              <a:t>    «Верой и правдой служил Отечеству»</a:t>
            </a:r>
          </a:p>
          <a:p>
            <a:pPr marL="0" indent="0" defTabSz="786384">
              <a:spcBef>
                <a:spcPts val="300"/>
              </a:spcBef>
              <a:buSzTx/>
              <a:buFont typeface="Wingdings"/>
              <a:buNone/>
              <a:defRPr sz="1548"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</a:defRPr>
            </a:pPr>
            <a:r>
              <a:t>3. Статья в сборнике «Суземский край», 2017 г. </a:t>
            </a:r>
          </a:p>
          <a:p>
            <a:pPr marL="0" indent="0" defTabSz="786384">
              <a:spcBef>
                <a:spcPts val="0"/>
              </a:spcBef>
              <a:buSzTx/>
              <a:buFont typeface="Wingdings"/>
              <a:buNone/>
              <a:defRPr sz="1204"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</a:defRPr>
            </a:pPr>
          </a:p>
          <a:p>
            <a:pPr marL="0" indent="0" defTabSz="786384">
              <a:spcBef>
                <a:spcPts val="0"/>
              </a:spcBef>
              <a:buSzTx/>
              <a:buFont typeface="Wingdings"/>
              <a:buNone/>
              <a:defRPr sz="1720"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t>    Все  эти  материалы  написаны  на  основе </a:t>
            </a:r>
          </a:p>
          <a:p>
            <a:pPr marL="0" indent="0" defTabSz="786384">
              <a:spcBef>
                <a:spcPts val="0"/>
              </a:spcBef>
              <a:buSzTx/>
              <a:buFont typeface="Wingdings"/>
              <a:buNone/>
              <a:defRPr sz="1720"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t>воспоминаний   Ольги Ивановны,  которые в </a:t>
            </a:r>
          </a:p>
          <a:p>
            <a:pPr marL="0" indent="0" defTabSz="786384">
              <a:spcBef>
                <a:spcPts val="0"/>
              </a:spcBef>
              <a:buSzTx/>
              <a:buFont typeface="Wingdings"/>
              <a:buNone/>
              <a:defRPr sz="1720"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t>нашем музее записали и издали книгой  «Что память хранит».</a:t>
            </a:r>
          </a:p>
          <a:p>
            <a:pPr marL="0" indent="0" defTabSz="786384">
              <a:spcBef>
                <a:spcPts val="0"/>
              </a:spcBef>
              <a:buSzTx/>
              <a:buFont typeface="Wingdings"/>
              <a:buNone/>
              <a:defRPr sz="1720"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t>    В Суземский   краеведческий  музей  передан  мундир  М. М. Климченкова </a:t>
            </a:r>
          </a:p>
        </p:txBody>
      </p:sp>
      <p:pic>
        <p:nvPicPr>
          <p:cNvPr id="45" name="D:\Сохранение\Мои документы\Мама\Музей узников\КлИмченкова Ольга Ивановна г. р. 30 авг. 1930 г\М.М. Климченков\20180415_123548.jpg" descr="D:\Сохранение\Мои документы\Мама\Музей узников\КлИмченкова Ольга Ивановна г. р. 30 авг. 1930 г\М.М. Климченков\20180415_1235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5875" y="4405312"/>
            <a:ext cx="2303463" cy="2036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D:\Сохранение\Мои документы\Мама\Музей узников\КлИмченкова Ольга Ивановна г. р. 30 авг. 1930 г\фото- и видео съёмка февраль 2018\20180204_151544.jpg" descr="D:\Сохранение\Мои документы\Мама\Музей узников\КлИмченкова Ольга Ивановна г. р. 30 авг. 1930 г\фото- и видео съёмка февраль 2018\20180204_15154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5350" y="4005262"/>
            <a:ext cx="3038475" cy="1655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D:\Сохранение\Мои документы\Мама\Музей узников\КлИмченкова Ольга Ивановна г. р. 30 авг. 1930 г\экспозиция Судьба страны-судьба семьи\20180415_130443.jpg" descr="D:\Сохранение\Мои документы\Мама\Музей узников\КлИмченкова Ольга Ивановна г. р. 30 авг. 1930 г\экспозиция Судьба страны-судьба семьи\20180415_13044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8312" y="4365625"/>
            <a:ext cx="1895476" cy="226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D:\Сохранение\Мои документы\Мама\Музей узников\КлИмченкова Ольга Ивановна г. р. 30 авг. 1930 г\фото- и видео съёмка февраль 2018\20180204_151714.jpg" descr="D:\Сохранение\Мои документы\Мама\Музей узников\КлИмченкова Ольга Ивановна г. р. 30 авг. 1930 г\фото- и видео съёмка февраль 2018\20180204_151714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32362" y="4941887"/>
            <a:ext cx="1584326" cy="1765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D:\Сохранение\Мои документы\Мама\Музей узников\КлИмченкова Ольга Ивановна г. р. 30 авг. 1930 г\Книга\20180415_131613.jpg" descr="D:\Сохранение\Мои документы\Мама\Музей узников\КлИмченкова Ольга Ивановна г. р. 30 авг. 1930 г\Книга\20180415_131613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05612" y="115887"/>
            <a:ext cx="2208213" cy="3168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Задачи и этапы работы"/>
          <p:cNvSpPr txBox="1"/>
          <p:nvPr>
            <p:ph type="title" idx="4294967295"/>
          </p:nvPr>
        </p:nvSpPr>
        <p:spPr>
          <a:xfrm>
            <a:off x="457200" y="274637"/>
            <a:ext cx="8229600" cy="77787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Задачи и этапы работы</a:t>
            </a:r>
          </a:p>
        </p:txBody>
      </p:sp>
      <p:sp>
        <p:nvSpPr>
          <p:cNvPr id="52" name="1. С сентября 2018 г. Первый этап поисково-собирател -ный. Результат - сбор  музейного материала.…"/>
          <p:cNvSpPr txBox="1"/>
          <p:nvPr>
            <p:ph type="body" sz="half" idx="4294967295"/>
          </p:nvPr>
        </p:nvSpPr>
        <p:spPr>
          <a:xfrm>
            <a:off x="179387" y="1412875"/>
            <a:ext cx="4316413" cy="51117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1. С сентября 2018 г. Первый этап поисково-собирател -ный. Результат - сбор  музейного материала.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buFont typeface="Wingdings"/>
              <a:buNone/>
              <a:defRPr sz="2000"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2. С октября 2018 г. Второй этап - научно-исследова-тельский. Результат этого этапа –  составление документов по    проекти-рованию экспозиции –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    тематической структуры и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    тематико-экспозиционного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    плана (ТЭП) </a:t>
            </a:r>
          </a:p>
        </p:txBody>
      </p:sp>
      <p:sp>
        <p:nvSpPr>
          <p:cNvPr id="53" name="3. С ноября 2018 г. Третий этап – размещение экспо-зиционных материалов. Результат -  схема…"/>
          <p:cNvSpPr txBox="1"/>
          <p:nvPr/>
        </p:nvSpPr>
        <p:spPr>
          <a:xfrm>
            <a:off x="4693919" y="1412875"/>
            <a:ext cx="4153537" cy="4683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15468" indent="-315468" defTabSz="841247">
              <a:lnSpc>
                <a:spcPct val="80000"/>
              </a:lnSpc>
              <a:spcBef>
                <a:spcPts val="400"/>
              </a:spcBef>
              <a:defRPr sz="184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3. С ноября 2018 г. Третий этап – размещение экспо-зиционных материалов. Результат -  схема</a:t>
            </a:r>
          </a:p>
          <a:p>
            <a:pPr marL="315468" indent="-315468" defTabSz="841247">
              <a:lnSpc>
                <a:spcPct val="80000"/>
              </a:lnSpc>
              <a:spcBef>
                <a:spcPts val="400"/>
              </a:spcBef>
              <a:defRPr sz="184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     размещения экспонатов. </a:t>
            </a:r>
          </a:p>
          <a:p>
            <a:pPr marL="315468" indent="-315468" defTabSz="841247">
              <a:lnSpc>
                <a:spcPct val="80000"/>
              </a:lnSpc>
              <a:spcBef>
                <a:spcPts val="600"/>
              </a:spcBef>
              <a:buClr>
                <a:srgbClr val="FFCC66"/>
              </a:buClr>
              <a:buSzPct val="80000"/>
              <a:buChar char="■"/>
              <a:defRPr sz="184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marL="315468" indent="-315468" defTabSz="841247">
              <a:lnSpc>
                <a:spcPct val="80000"/>
              </a:lnSpc>
              <a:spcBef>
                <a:spcPts val="400"/>
              </a:spcBef>
              <a:defRPr sz="184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4. С декабря  2018 г. Четвертый этап – составление этикетажа и</a:t>
            </a:r>
          </a:p>
          <a:p>
            <a:pPr marL="315468" indent="-315468" defTabSz="841247">
              <a:lnSpc>
                <a:spcPct val="80000"/>
              </a:lnSpc>
              <a:spcBef>
                <a:spcPts val="400"/>
              </a:spcBef>
              <a:defRPr sz="184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     текстов.</a:t>
            </a:r>
          </a:p>
          <a:p>
            <a:pPr marL="315468" indent="-315468" defTabSz="841247">
              <a:lnSpc>
                <a:spcPct val="80000"/>
              </a:lnSpc>
              <a:spcBef>
                <a:spcPts val="600"/>
              </a:spcBef>
              <a:buClr>
                <a:srgbClr val="FFCC66"/>
              </a:buClr>
              <a:buSzPct val="80000"/>
              <a:buChar char="■"/>
              <a:defRPr sz="184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marL="315468" indent="-315468" defTabSz="841247">
              <a:lnSpc>
                <a:spcPct val="80000"/>
              </a:lnSpc>
              <a:spcBef>
                <a:spcPts val="400"/>
              </a:spcBef>
              <a:defRPr sz="184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5. С января 2018 г.  Пятый этап -  монтаж экспозиции.</a:t>
            </a:r>
          </a:p>
          <a:p>
            <a:pPr marL="315468" indent="-315468" defTabSz="841247">
              <a:lnSpc>
                <a:spcPct val="80000"/>
              </a:lnSpc>
              <a:spcBef>
                <a:spcPts val="600"/>
              </a:spcBef>
              <a:buClr>
                <a:srgbClr val="FFCC66"/>
              </a:buClr>
              <a:buSzPct val="80000"/>
              <a:buChar char="■"/>
              <a:defRPr sz="184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marL="315468" indent="-315468" defTabSz="841247">
              <a:lnSpc>
                <a:spcPct val="80000"/>
              </a:lnSpc>
              <a:spcBef>
                <a:spcPts val="400"/>
              </a:spcBef>
              <a:defRPr sz="184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6. С февраля  по март  2018 г. </a:t>
            </a:r>
          </a:p>
          <a:p>
            <a:pPr marL="315468" indent="-315468" defTabSz="841247">
              <a:lnSpc>
                <a:spcPct val="80000"/>
              </a:lnSpc>
              <a:spcBef>
                <a:spcPts val="400"/>
              </a:spcBef>
              <a:defRPr sz="184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    Шестой этап – подготовка </a:t>
            </a:r>
          </a:p>
          <a:p>
            <a:pPr marL="315468" indent="-315468" defTabSz="841247">
              <a:lnSpc>
                <a:spcPct val="80000"/>
              </a:lnSpc>
              <a:spcBef>
                <a:spcPts val="400"/>
              </a:spcBef>
              <a:defRPr sz="184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    презентации.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II. Основная часть  1. Поисковая работа с семьёй О. И. Климченковой"/>
          <p:cNvSpPr txBox="1"/>
          <p:nvPr>
            <p:ph type="title" idx="4294967295"/>
          </p:nvPr>
        </p:nvSpPr>
        <p:spPr>
          <a:xfrm>
            <a:off x="457200" y="188912"/>
            <a:ext cx="8229600" cy="10795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667512">
              <a:defRPr sz="2336">
                <a:effectLst>
                  <a:outerShdw sx="100000" sy="100000" kx="0" ky="0" algn="b" rotWithShape="0" blurRad="9271" dist="18542" dir="270000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t>II. Основная часть</a:t>
            </a:r>
            <a:r>
              <a:rPr sz="3212">
                <a:latin typeface="Tahoma"/>
                <a:ea typeface="Tahoma"/>
                <a:cs typeface="Tahoma"/>
                <a:sym typeface="Tahoma"/>
              </a:rPr>
              <a:t>	</a:t>
            </a:r>
            <a:br>
              <a:rPr sz="3212">
                <a:latin typeface="Tahoma"/>
                <a:ea typeface="Tahoma"/>
                <a:cs typeface="Tahoma"/>
                <a:sym typeface="Tahoma"/>
              </a:rPr>
            </a:br>
            <a:r>
              <a:t>1.</a:t>
            </a:r>
            <a:r>
              <a:rPr sz="3212">
                <a:latin typeface="Tahoma"/>
                <a:ea typeface="Tahoma"/>
                <a:cs typeface="Tahoma"/>
                <a:sym typeface="Tahoma"/>
              </a:rPr>
              <a:t> </a:t>
            </a:r>
            <a:r>
              <a:t>Поисковая работа с семьёй О. И. Климченковой</a:t>
            </a:r>
          </a:p>
        </p:txBody>
      </p:sp>
      <p:pic>
        <p:nvPicPr>
          <p:cNvPr id="5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1775" y="2370137"/>
            <a:ext cx="2300288" cy="1868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112" y="1268412"/>
            <a:ext cx="2346326" cy="1584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83350" y="4756150"/>
            <a:ext cx="2447925" cy="183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5137" y="1268412"/>
            <a:ext cx="2116138" cy="1592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73875" y="3006725"/>
            <a:ext cx="2093913" cy="157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0337" y="2997200"/>
            <a:ext cx="2301876" cy="1728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2087" y="4870450"/>
            <a:ext cx="2438401" cy="182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48262" y="1817687"/>
            <a:ext cx="1495426" cy="266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D:\Сохранение\Мои документы\Мама\Музей узников\КлИмченкова Ольга Ивановна г. р. 30 авг. 1930 г\экспозиция Судьба страны-судьба семьи\20180406_150841.jpg" descr="D:\Сохранение\Мои документы\Мама\Музей узников\КлИмченкова Ольга Ивановна г. р. 30 авг. 1930 г\экспозиция Судьба страны-судьба семьи\20180406_150841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771775" y="4627562"/>
            <a:ext cx="3455988" cy="1978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2. Основные принципы  и методы построения экспозиции."/>
          <p:cNvSpPr txBox="1"/>
          <p:nvPr>
            <p:ph type="title" idx="4294967295"/>
          </p:nvPr>
        </p:nvSpPr>
        <p:spPr>
          <a:xfrm>
            <a:off x="457200" y="115887"/>
            <a:ext cx="8229600" cy="100965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68680">
              <a:defRPr sz="304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2.	Основные принципы  и методы построения экспозиции. 	</a:t>
            </a:r>
          </a:p>
        </p:txBody>
      </p:sp>
      <p:sp>
        <p:nvSpPr>
          <p:cNvPr id="67" name="Общие принципы построения экспозиции:…"/>
          <p:cNvSpPr txBox="1"/>
          <p:nvPr>
            <p:ph type="body" idx="4294967295"/>
          </p:nvPr>
        </p:nvSpPr>
        <p:spPr>
          <a:xfrm>
            <a:off x="250825" y="1341437"/>
            <a:ext cx="8713788" cy="29511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457200" algn="ctr">
              <a:lnSpc>
                <a:spcPct val="115000"/>
              </a:lnSpc>
              <a:spcBef>
                <a:spcPts val="500"/>
              </a:spcBef>
              <a:buSzTx/>
              <a:buFont typeface="Wingdings"/>
              <a:buNone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Общие принципы построения экспозиции: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0" indent="457200">
              <a:lnSpc>
                <a:spcPct val="115000"/>
              </a:lnSpc>
              <a:spcBef>
                <a:spcPts val="400"/>
              </a:spcBef>
              <a:buSzTx/>
              <a:buFont typeface="Wingdings"/>
              <a:buNone/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1) Принцип научности и историзма</a:t>
            </a:r>
            <a:br/>
            <a:r>
              <a:t>2) Принцип предметности </a:t>
            </a:r>
            <a:br/>
            <a:r>
              <a:t>3) Доходчивость и универсальность.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0" indent="457200">
              <a:lnSpc>
                <a:spcPct val="90000"/>
              </a:lnSpc>
              <a:spcBef>
                <a:spcPts val="0"/>
              </a:spcBef>
              <a:buSzTx/>
              <a:buFont typeface="Wingdings"/>
              <a:buNone/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4) Для школьных   музеев   к   числу   основных   принципов   создания экспозиции относится   её   направленность   на   широкую   аудиторию,  соответствие     содержания    экспозиции    программам    обучения   и воспитания.</a:t>
            </a:r>
          </a:p>
        </p:txBody>
      </p:sp>
      <p:sp>
        <p:nvSpPr>
          <p:cNvPr id="68" name="Методы построения музейных экспозиций:…"/>
          <p:cNvSpPr txBox="1"/>
          <p:nvPr/>
        </p:nvSpPr>
        <p:spPr>
          <a:xfrm>
            <a:off x="441007" y="4149725"/>
            <a:ext cx="8138161" cy="223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indent="342900" algn="ctr">
              <a:lnSpc>
                <a:spcPct val="115000"/>
              </a:lnSpc>
              <a:spcBef>
                <a:spcPts val="500"/>
              </a:spcBef>
              <a:defRPr b="1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Методы построения музейных экспозиций</a:t>
            </a:r>
            <a:r>
              <a:rPr b="0"/>
              <a:t>: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indent="342900" algn="just">
              <a:lnSpc>
                <a:spcPct val="115000"/>
              </a:lnSpc>
              <a:spcBef>
                <a:spcPts val="400"/>
              </a:spcBef>
              <a:defRPr b="1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1. Историко-хронологический                   4. Ансамблевый</a:t>
            </a:r>
          </a:p>
          <a:p>
            <a:pPr indent="342900" algn="just">
              <a:lnSpc>
                <a:spcPct val="115000"/>
              </a:lnSpc>
              <a:spcBef>
                <a:spcPts val="400"/>
              </a:spcBef>
              <a:defRPr b="1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2. Тематический                                           5. Ландшафтный</a:t>
            </a:r>
          </a:p>
          <a:p>
            <a:pPr indent="342900" algn="just">
              <a:lnSpc>
                <a:spcPct val="115000"/>
              </a:lnSpc>
              <a:spcBef>
                <a:spcPts val="400"/>
              </a:spcBef>
              <a:defRPr b="1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3. Систематический                                     6. Монографический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3. Тематико-экспозиционный план (ТЭП)"/>
          <p:cNvSpPr txBox="1"/>
          <p:nvPr>
            <p:ph type="title" idx="4294967295"/>
          </p:nvPr>
        </p:nvSpPr>
        <p:spPr>
          <a:xfrm>
            <a:off x="457200" y="0"/>
            <a:ext cx="8229600" cy="11255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813816">
              <a:defRPr sz="2848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t>3.</a:t>
            </a:r>
            <a:r>
              <a:rPr sz="3916"/>
              <a:t>	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Тематико-экспозиционный план (ТЭП)</a:t>
            </a:r>
          </a:p>
        </p:txBody>
      </p:sp>
      <p:pic>
        <p:nvPicPr>
          <p:cNvPr id="7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175" y="1122362"/>
            <a:ext cx="8375650" cy="5546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4. Размещение экспозиционных                     материалов"/>
          <p:cNvSpPr txBox="1"/>
          <p:nvPr>
            <p:ph type="title" idx="4294967295"/>
          </p:nvPr>
        </p:nvSpPr>
        <p:spPr>
          <a:xfrm>
            <a:off x="160337" y="620712"/>
            <a:ext cx="8526463" cy="5762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 defTabSz="365760">
              <a:lnSpc>
                <a:spcPct val="115000"/>
              </a:lnSpc>
              <a:defRPr sz="128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4. Размещение</a:t>
            </a:r>
            <a:r>
              <a:rPr sz="1760"/>
              <a:t> </a:t>
            </a:r>
            <a:r>
              <a:t>экспозиционных</a:t>
            </a:r>
            <a:br/>
            <a:r>
              <a:t>                    материалов</a:t>
            </a:r>
            <a:br/>
          </a:p>
        </p:txBody>
      </p:sp>
      <p:sp>
        <p:nvSpPr>
          <p:cNvPr id="74" name="В  государственных  музеях общепринятой нормой остается размещение 7-8 экспонатов на одном квадратном метре. Размеры нашей витрины 95 х 95 см."/>
          <p:cNvSpPr txBox="1"/>
          <p:nvPr>
            <p:ph type="body" sz="quarter" idx="4294967295"/>
          </p:nvPr>
        </p:nvSpPr>
        <p:spPr>
          <a:xfrm>
            <a:off x="320675" y="3141662"/>
            <a:ext cx="8529638" cy="10795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>
              <a:spcBef>
                <a:spcPts val="500"/>
              </a:spcBef>
              <a:buSzTx/>
              <a:buFont typeface="Wingdings"/>
              <a:buNone/>
              <a:defRPr sz="2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t>В  государственных  музеях общепринятой нормой остается размещение 7-8 экспонатов на одном квадратном метре. Размеры нашей витрины 95 х 95 </a:t>
            </a:r>
            <a:r>
              <a:rPr sz="2400"/>
              <a:t>см.  </a:t>
            </a:r>
          </a:p>
        </p:txBody>
      </p:sp>
      <p:pic>
        <p:nvPicPr>
          <p:cNvPr id="75" name="D:\Сохранение\Мои документы\Мама\Музей узников\КлИмченкова Ольга Ивановна г. р. 30 авг. 1930 г\экспозиция Судьба страны-судьба семьи\20180406_121035.jpg" descr="D:\Сохранение\Мои документы\Мама\Музей узников\КлИмченкова Ольга Ивановна г. р. 30 авг. 1930 г\экспозиция Судьба страны-судьба семьи\20180406_1210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825" y="4332287"/>
            <a:ext cx="4178300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D:\Сохранение\Мои документы\Мама\Музей узников\КлИмченкова Ольга Ивановна г. р. 30 авг. 1930 г\экспозиция Судьба страны-судьба семьи\20180408_162753.jpg" descr="D:\Сохранение\Мои документы\Мама\Музей узников\КлИмченкова Ольга Ивановна г. р. 30 авг. 1930 г\экспозиция Судьба страны-судьба семьи\20180408_16275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79950" y="4337050"/>
            <a:ext cx="4170363" cy="2344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D:\Сохранение\Мои документы\Мама\Музей узников\КлИмченкова Ольга Ивановна г. р. 30 авг. 1930 г\экспозиция Судьба страны-судьба семьи\20180408_162805.jpg" descr="D:\Сохранение\Мои документы\Мама\Музей узников\КлИмченкова Ольга Ивановна г. р. 30 авг. 1930 г\экспозиция Судьба страны-судьба семьи\20180408_162805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0900" y="125412"/>
            <a:ext cx="1847850" cy="2932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D:\Сохранение\Мои документы\Мама\Музей узников\КлИмченкова Ольга Ивановна г. р. 30 авг. 1930 г\экспозиция Судьба страны-судьба семьи\20180406_103623.jpg" descr="D:\Сохранение\Мои документы\Мама\Музей узников\КлИмченкова Ольга Ивановна г. р. 30 авг. 1930 г\экспозиция Судьба страны-судьба семьи\20180406_10362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6875" y="1160462"/>
            <a:ext cx="2012950" cy="1982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D:\Сохранение\Мои документы\Мама\Музей узников\КлИмченкова Ольга Ивановна г. р. 30 авг. 1930 г\экспозиция Судьба страны-судьба семьи\20180406_142157 - копия.jpg" descr="D:\Сохранение\Мои документы\Мама\Музей узников\КлИмченкова Ольга Ивановна г. р. 30 авг. 1930 г\экспозиция Судьба страны-судьба семьи\20180406_142157 - копия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76612" y="1382712"/>
            <a:ext cx="2662238" cy="1760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5. Составление этикетажа и текстов"/>
          <p:cNvSpPr txBox="1"/>
          <p:nvPr>
            <p:ph type="title" idx="4294967295"/>
          </p:nvPr>
        </p:nvSpPr>
        <p:spPr>
          <a:xfrm>
            <a:off x="457200" y="274637"/>
            <a:ext cx="8229600" cy="850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/>
            <a:r>
              <a:t>5.	Составление этикетажа и текстов</a:t>
            </a:r>
          </a:p>
        </p:txBody>
      </p:sp>
      <p:sp>
        <p:nvSpPr>
          <p:cNvPr id="82" name="Виды текстов:…"/>
          <p:cNvSpPr txBox="1"/>
          <p:nvPr>
            <p:ph type="body" sz="half" idx="4294967295"/>
          </p:nvPr>
        </p:nvSpPr>
        <p:spPr>
          <a:xfrm>
            <a:off x="323850" y="1268412"/>
            <a:ext cx="8496300" cy="25034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466344">
              <a:spcBef>
                <a:spcPts val="200"/>
              </a:spcBef>
              <a:buSzTx/>
              <a:buFont typeface="Wingdings"/>
              <a:buNone/>
              <a:defRPr sz="102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Виды текстов:</a:t>
            </a:r>
          </a:p>
          <a:p>
            <a:pPr marL="0" indent="0" algn="ctr" defTabSz="466344">
              <a:spcBef>
                <a:spcPts val="300"/>
              </a:spcBef>
              <a:buSzTx/>
              <a:buFont typeface="Wingdings"/>
              <a:buNone/>
              <a:defRPr sz="714"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marL="0" indent="0" defTabSz="466344">
              <a:spcBef>
                <a:spcPts val="200"/>
              </a:spcBef>
              <a:buChar char="■"/>
              <a:defRPr sz="918"/>
            </a:pPr>
            <a:r>
              <a:t>Оглавительные – название экспозиции. В нашем случае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«Судьба Страны – судьба семьи О.И. и М.М. Климченковых»</a:t>
            </a:r>
            <a:endParaRPr>
              <a:latin typeface="Tahoma Bold"/>
              <a:ea typeface="Tahoma Bold"/>
              <a:cs typeface="Tahoma Bold"/>
              <a:sym typeface="Tahoma Bold"/>
            </a:endParaRPr>
          </a:p>
          <a:p>
            <a:pPr marL="0" indent="0" defTabSz="466344">
              <a:spcBef>
                <a:spcPts val="300"/>
              </a:spcBef>
              <a:buChar char="■"/>
              <a:defRPr sz="714"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marL="0" indent="0" defTabSz="466344">
              <a:spcBef>
                <a:spcPts val="200"/>
              </a:spcBef>
              <a:buChar char="■"/>
              <a:defRPr sz="918"/>
            </a:pPr>
            <a:r>
              <a:t>Ведущие – эпиграф, выражающий основную идею, смысл экспозиции. В нашем случае строчка из стихотворения О.И. Климченковой: </a:t>
            </a:r>
          </a:p>
          <a:p>
            <a:pPr marL="0" indent="0" defTabSz="466344">
              <a:spcBef>
                <a:spcPts val="200"/>
              </a:spcBef>
              <a:buSzTx/>
              <a:buFont typeface="Wingdings"/>
              <a:buNone/>
              <a:defRPr sz="918">
                <a:latin typeface="Tahoma Bold"/>
                <a:ea typeface="Tahoma Bold"/>
                <a:cs typeface="Tahoma Bold"/>
                <a:sym typeface="Tahoma Bold"/>
              </a:defRPr>
            </a:pPr>
            <a:r>
              <a:t>    «И это было наше счастье – в ногу с тобой, страна, идти»</a:t>
            </a:r>
          </a:p>
          <a:p>
            <a:pPr marL="0" indent="0" defTabSz="466344">
              <a:spcBef>
                <a:spcPts val="300"/>
              </a:spcBef>
              <a:buSzTx/>
              <a:buFont typeface="Wingdings"/>
              <a:buNone/>
              <a:defRPr sz="714"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marL="0" indent="0" defTabSz="466344">
              <a:spcBef>
                <a:spcPts val="200"/>
              </a:spcBef>
              <a:buChar char="■"/>
              <a:defRPr sz="918"/>
            </a:pPr>
            <a:r>
              <a:t>Объяснительные – дополнительная информация при</a:t>
            </a:r>
          </a:p>
          <a:p>
            <a:pPr marL="0" indent="0" defTabSz="466344">
              <a:spcBef>
                <a:spcPts val="200"/>
              </a:spcBef>
              <a:buSzTx/>
              <a:buFont typeface="Wingdings"/>
              <a:buNone/>
              <a:defRPr sz="918"/>
            </a:pPr>
            <a:r>
              <a:t>     самостоятельном осмотре экспозиции. Например, </a:t>
            </a:r>
          </a:p>
          <a:p>
            <a:pPr marL="0" indent="0" defTabSz="466344">
              <a:spcBef>
                <a:spcPts val="300"/>
              </a:spcBef>
              <a:buSzTx/>
              <a:buFont typeface="Wingdings"/>
              <a:buNone/>
              <a:defRPr sz="714"/>
            </a:pPr>
          </a:p>
          <a:p>
            <a:pPr marL="0" indent="0" defTabSz="466344">
              <a:spcBef>
                <a:spcPts val="200"/>
              </a:spcBef>
              <a:buSzTx/>
              <a:buFont typeface="Wingdings"/>
              <a:buNone/>
              <a:defRPr sz="918"/>
            </a:pPr>
            <a:r>
              <a:t>             «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Пустомолотова Ольга Ефимовна.</a:t>
            </a:r>
            <a:endParaRPr>
              <a:latin typeface="Tahoma Bold"/>
              <a:ea typeface="Tahoma Bold"/>
              <a:cs typeface="Tahoma Bold"/>
              <a:sym typeface="Tahoma Bold"/>
            </a:endParaRPr>
          </a:p>
          <a:p>
            <a:pPr marL="0" indent="0" defTabSz="466344">
              <a:spcBef>
                <a:spcPts val="200"/>
              </a:spcBef>
              <a:buSzTx/>
              <a:buFont typeface="Wingdings"/>
              <a:buNone/>
              <a:defRPr sz="918">
                <a:latin typeface="Tahoma Bold"/>
                <a:ea typeface="Tahoma Bold"/>
                <a:cs typeface="Tahoma Bold"/>
                <a:sym typeface="Tahoma Bold"/>
              </a:defRPr>
            </a:pPr>
            <a:r>
              <a:t>      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Фотография  сделана для немецкого аусвайса в 1943 г.»</a:t>
            </a:r>
          </a:p>
          <a:p>
            <a:pPr marL="0" indent="0" defTabSz="466344">
              <a:spcBef>
                <a:spcPts val="300"/>
              </a:spcBef>
              <a:buSzTx/>
              <a:buFont typeface="Wingdings"/>
              <a:buNone/>
              <a:defRPr sz="714"/>
            </a:pPr>
          </a:p>
          <a:p>
            <a:pPr marL="0" indent="0" defTabSz="466344">
              <a:spcBef>
                <a:spcPts val="200"/>
              </a:spcBef>
              <a:buSzTx/>
              <a:buFont typeface="Wingdings"/>
              <a:buNone/>
              <a:defRPr sz="918"/>
            </a:pPr>
            <a:r>
              <a:t> Этикетаж – совокупность всех этикеток данной экспозиции</a:t>
            </a:r>
          </a:p>
          <a:p>
            <a:pPr marL="0" indent="0" defTabSz="466344">
              <a:spcBef>
                <a:spcPts val="200"/>
              </a:spcBef>
              <a:buSzTx/>
              <a:buFont typeface="Wingdings"/>
              <a:buNone/>
              <a:defRPr sz="918"/>
            </a:pPr>
            <a:r>
              <a:t> к каждому экспонату.</a:t>
            </a:r>
          </a:p>
        </p:txBody>
      </p:sp>
      <p:pic>
        <p:nvPicPr>
          <p:cNvPr id="83" name="D:\Сохранение\Мои документы\Мама\Музей узников\КлИмченкова Ольга Ивановна г. р. 30 авг. 1930 г\Мать Пустомолотова Ольга Ефимовна 51 год.jpg" descr="D:\Сохранение\Мои документы\Мама\Музей узников\КлИмченкова Ольга Ивановна г. р. 30 авг. 1930 г\Мать Пустомолотова Ольга Ефимовна 51 год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2787" y="3898900"/>
            <a:ext cx="1757363" cy="2482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Разрез">
  <a:themeElements>
    <a:clrScheme name="Разрез">
      <a:dk1>
        <a:srgbClr val="8C8C8C"/>
      </a:dk1>
      <a:lt1>
        <a:srgbClr val="8C0000"/>
      </a:lt1>
      <a:dk2>
        <a:srgbClr val="A7A7A7"/>
      </a:dk2>
      <a:lt2>
        <a:srgbClr val="535353"/>
      </a:lt2>
      <a:accent1>
        <a:srgbClr val="FF3300"/>
      </a:accent1>
      <a:accent2>
        <a:srgbClr val="BE796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Разрез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Разрез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8C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8C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Разрез">
  <a:themeElements>
    <a:clrScheme name="Разрез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3300"/>
      </a:accent1>
      <a:accent2>
        <a:srgbClr val="BE796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Разрез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Разрез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8C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8C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