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0" r:id="rId5"/>
    <p:sldId id="281" r:id="rId6"/>
    <p:sldId id="265" r:id="rId7"/>
    <p:sldId id="266" r:id="rId8"/>
    <p:sldId id="268" r:id="rId9"/>
    <p:sldId id="277" r:id="rId10"/>
    <p:sldId id="263" r:id="rId11"/>
    <p:sldId id="262" r:id="rId12"/>
    <p:sldId id="267" r:id="rId13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95332" autoAdjust="0"/>
  </p:normalViewPr>
  <p:slideViewPr>
    <p:cSldViewPr snapToGrid="0">
      <p:cViewPr varScale="1">
        <p:scale>
          <a:sx n="83" d="100"/>
          <a:sy n="83" d="100"/>
        </p:scale>
        <p:origin x="629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aseline="0" dirty="0" smtClean="0"/>
              <a:t>Какую лампу изобрели Лодыгин, Яблочков, Эдисон?</a:t>
            </a:r>
            <a:endParaRPr lang="ru-RU" sz="1200" baseline="0" dirty="0"/>
          </a:p>
        </c:rich>
      </c:tx>
      <c:layout>
        <c:manualLayout>
          <c:xMode val="edge"/>
          <c:yMode val="edge"/>
          <c:x val="0.21099519107105841"/>
          <c:y val="0.15422220540332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2577822389003273"/>
          <c:y val="0.47323198754899148"/>
          <c:w val="0.16905813197407379"/>
          <c:h val="0.35471797188588783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светодиод?</a:t>
            </a:r>
          </a:p>
        </c:rich>
      </c:tx>
      <c:layout>
        <c:manualLayout>
          <c:xMode val="edge"/>
          <c:yMode val="edge"/>
          <c:x val="0.21958669528830407"/>
          <c:y val="0.140734503883812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7530870138806305"/>
          <c:y val="0.36123088318852997"/>
          <c:w val="0.23881653015243845"/>
          <c:h val="0.3437838680389627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Что такое светодиод?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B1-4EA6-BB62-CE05719026A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BB1-4EA6-BB62-CE05719026AC}"/>
              </c:ext>
            </c:extLst>
          </c:dPt>
          <c:cat>
            <c:strRef>
              <c:f>Лист1!$A$2:$A$3</c:f>
              <c:strCache>
                <c:ptCount val="2"/>
                <c:pt idx="0">
                  <c:v>Правильно</c:v>
                </c:pt>
                <c:pt idx="1">
                  <c:v>Неправильно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</c:v>
                </c:pt>
                <c:pt idx="1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B1-4EA6-BB62-CE05719026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фонари Москвы?</a:t>
            </a:r>
            <a:endParaRPr lang="ru-RU" sz="1200" b="1" baseline="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4832743450686498"/>
          <c:y val="7.78581959213619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5658094321196299"/>
          <c:y val="0.39348390009282563"/>
          <c:w val="0.20130074318287283"/>
          <c:h val="0.3352752123185111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Какие фонари появились на улицах Москвы самыми первыми?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FF-4349-B8D0-98652F73E06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4FF-4349-B8D0-98652F73E06D}"/>
              </c:ext>
            </c:extLst>
          </c:dPt>
          <c:cat>
            <c:strRef>
              <c:f>Лист1!$A$2:$A$3</c:f>
              <c:strCache>
                <c:ptCount val="2"/>
                <c:pt idx="0">
                  <c:v>Правильно</c:v>
                </c:pt>
                <c:pt idx="1">
                  <c:v>Неправильно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FF-4349-B8D0-98652F73E0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усадьбы Северного Бутово Вы знаете?</a:t>
            </a:r>
          </a:p>
        </c:rich>
      </c:tx>
      <c:layout>
        <c:manualLayout>
          <c:xMode val="edge"/>
          <c:yMode val="edge"/>
          <c:x val="0.21925001487214346"/>
          <c:y val="0.153652129796507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2347430553081317"/>
          <c:y val="0.48789096747014016"/>
          <c:w val="0.26567902994026199"/>
          <c:h val="0.3183878533936033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Когда появилось наружное освещение Москвы?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EF7-493B-B089-6A46DF8161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EF7-493B-B089-6A46DF81610F}"/>
              </c:ext>
            </c:extLst>
          </c:dPt>
          <c:cat>
            <c:strRef>
              <c:f>Лист1!$A$2:$A$3</c:f>
              <c:strCache>
                <c:ptCount val="2"/>
                <c:pt idx="0">
                  <c:v>Правильно</c:v>
                </c:pt>
                <c:pt idx="1">
                  <c:v>Неправильно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F7-493B-B089-6A46DF8161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ВИЛАР?</a:t>
            </a:r>
          </a:p>
        </c:rich>
      </c:tx>
      <c:layout>
        <c:manualLayout>
          <c:xMode val="edge"/>
          <c:yMode val="edge"/>
          <c:x val="0.21652677529892098"/>
          <c:y val="0.222646775323087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1268272455526395"/>
          <c:y val="0.42698769152050942"/>
          <c:w val="0.2507892242636337"/>
          <c:h val="0.284452759781791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 изобретением каких ламп связывают имена учёных Лодыгина, Яблочкова, Эдисона?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1C-45FB-9CA5-C84838092F7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1C-45FB-9CA5-C84838092F77}"/>
              </c:ext>
            </c:extLst>
          </c:dPt>
          <c:cat>
            <c:strRef>
              <c:f>Лист1!$A$2:$A$3</c:f>
              <c:strCache>
                <c:ptCount val="2"/>
                <c:pt idx="0">
                  <c:v>Правильно</c:v>
                </c:pt>
                <c:pt idx="1">
                  <c:v>Неправильно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1C-45FB-9CA5-C84838092F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1421819702577166E-2"/>
          <c:y val="0.77916453929279073"/>
          <c:w val="0.9"/>
          <c:h val="0.113756341135525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99FE-D2EE-47E4-ACC3-C51C48722CCF}" type="datetimeFigureOut">
              <a:rPr lang="ru-RU" smtClean="0"/>
              <a:t>06.04.2020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140B-F37A-4304-9100-A8826A0EC44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49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99FE-D2EE-47E4-ACC3-C51C48722CCF}" type="datetimeFigureOut">
              <a:rPr lang="ru-RU" smtClean="0"/>
              <a:t>06.04.2020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140B-F37A-4304-9100-A8826A0EC44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170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99FE-D2EE-47E4-ACC3-C51C48722CCF}" type="datetimeFigureOut">
              <a:rPr lang="ru-RU" smtClean="0"/>
              <a:t>06.04.2020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140B-F37A-4304-9100-A8826A0EC44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573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99FE-D2EE-47E4-ACC3-C51C48722CCF}" type="datetimeFigureOut">
              <a:rPr lang="ru-RU" smtClean="0"/>
              <a:t>06.04.2020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140B-F37A-4304-9100-A8826A0EC44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7699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99FE-D2EE-47E4-ACC3-C51C48722CCF}" type="datetimeFigureOut">
              <a:rPr lang="ru-RU" smtClean="0"/>
              <a:t>06.04.2020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140B-F37A-4304-9100-A8826A0EC44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675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99FE-D2EE-47E4-ACC3-C51C48722CCF}" type="datetimeFigureOut">
              <a:rPr lang="ru-RU" smtClean="0"/>
              <a:t>06.04.2020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140B-F37A-4304-9100-A8826A0EC44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40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99FE-D2EE-47E4-ACC3-C51C48722CCF}" type="datetimeFigureOut">
              <a:rPr lang="ru-RU" smtClean="0"/>
              <a:t>06.04.2020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140B-F37A-4304-9100-A8826A0EC44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3546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99FE-D2EE-47E4-ACC3-C51C48722CCF}" type="datetimeFigureOut">
              <a:rPr lang="ru-RU" smtClean="0"/>
              <a:t>06.04.2020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140B-F37A-4304-9100-A8826A0EC44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456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99FE-D2EE-47E4-ACC3-C51C48722CCF}" type="datetimeFigureOut">
              <a:rPr lang="ru-RU" smtClean="0"/>
              <a:t>06.04.2020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140B-F37A-4304-9100-A8826A0EC44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50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99FE-D2EE-47E4-ACC3-C51C48722CCF}" type="datetimeFigureOut">
              <a:rPr lang="ru-RU" smtClean="0"/>
              <a:t>06.04.2020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140B-F37A-4304-9100-A8826A0EC44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5122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99FE-D2EE-47E4-ACC3-C51C48722CCF}" type="datetimeFigureOut">
              <a:rPr lang="ru-RU" smtClean="0"/>
              <a:t>06.04.2020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140B-F37A-4304-9100-A8826A0EC44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449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F99FE-D2EE-47E4-ACC3-C51C48722CCF}" type="datetimeFigureOut">
              <a:rPr lang="ru-RU" smtClean="0"/>
              <a:t>06.04.2020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9140B-F37A-4304-9100-A8826A0EC44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342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opmech.ru/" TargetMode="External"/><Relationship Id="rId3" Type="http://schemas.openxmlformats.org/officeDocument/2006/relationships/hyperlink" Target="https://russiainphoto.ru/" TargetMode="External"/><Relationship Id="rId7" Type="http://schemas.openxmlformats.org/officeDocument/2006/relationships/hyperlink" Target="https://www.nkj.ru/" TargetMode="External"/><Relationship Id="rId2" Type="http://schemas.openxmlformats.org/officeDocument/2006/relationships/hyperlink" Target="https://moslenta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s-butovo.ru/" TargetMode="External"/><Relationship Id="rId11" Type="http://schemas.openxmlformats.org/officeDocument/2006/relationships/hyperlink" Target="http://www.ognimos.ru/" TargetMode="External"/><Relationship Id="rId5" Type="http://schemas.openxmlformats.org/officeDocument/2006/relationships/hyperlink" Target="http://www.mossvet.ru/" TargetMode="External"/><Relationship Id="rId10" Type="http://schemas.openxmlformats.org/officeDocument/2006/relationships/hyperlink" Target="https://shm.ru/kollektsii-i-muzeynyy-kompleks/elektronnyy-katalog/" TargetMode="External"/><Relationship Id="rId4" Type="http://schemas.openxmlformats.org/officeDocument/2006/relationships/hyperlink" Target="https://fonarimos.ru/" TargetMode="External"/><Relationship Id="rId9" Type="http://schemas.openxmlformats.org/officeDocument/2006/relationships/hyperlink" Target="https://www.mos.ru/news/item/11813073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4.png"/><Relationship Id="rId7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62675" y="3630646"/>
            <a:ext cx="61969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Автор</a:t>
            </a:r>
            <a:r>
              <a:rPr lang="ru-RU" b="1" dirty="0"/>
              <a:t>: Зейгман Константин Евгеньевич</a:t>
            </a:r>
            <a:endParaRPr lang="ru-RU" dirty="0"/>
          </a:p>
          <a:p>
            <a:r>
              <a:rPr lang="ru-RU" b="1" dirty="0" smtClean="0"/>
              <a:t>ученик 7 </a:t>
            </a:r>
            <a:r>
              <a:rPr lang="ru-RU" b="1" dirty="0"/>
              <a:t>«Ж» класса</a:t>
            </a:r>
            <a:endParaRPr lang="ru-RU" dirty="0"/>
          </a:p>
          <a:p>
            <a:r>
              <a:rPr lang="ru-RU" b="1" u="sng" dirty="0" smtClean="0"/>
              <a:t>Руководитель</a:t>
            </a:r>
            <a:r>
              <a:rPr lang="ru-RU" b="1" dirty="0"/>
              <a:t>: Мисунова Светлана Григорьевна</a:t>
            </a:r>
            <a:endParaRPr lang="ru-RU" dirty="0"/>
          </a:p>
          <a:p>
            <a:r>
              <a:rPr lang="ru-RU" b="1" dirty="0" smtClean="0"/>
              <a:t>учитель </a:t>
            </a:r>
            <a:r>
              <a:rPr lang="ru-RU" b="1" dirty="0"/>
              <a:t>географии, руководитель </a:t>
            </a:r>
            <a:endParaRPr lang="ru-RU" dirty="0"/>
          </a:p>
          <a:p>
            <a:r>
              <a:rPr lang="ru-RU" b="1" dirty="0" smtClean="0"/>
              <a:t>Клуба </a:t>
            </a:r>
            <a:r>
              <a:rPr lang="ru-RU" b="1" dirty="0"/>
              <a:t>любителей географии и экологии «Пилигрим»</a:t>
            </a:r>
            <a:endParaRPr lang="ru-RU" dirty="0"/>
          </a:p>
          <a:p>
            <a:r>
              <a:rPr lang="ru-RU" b="1" u="sng" dirty="0" smtClean="0"/>
              <a:t>Научный консультант</a:t>
            </a:r>
            <a:r>
              <a:rPr lang="ru-RU" b="1" dirty="0" smtClean="0"/>
              <a:t>: </a:t>
            </a:r>
            <a:r>
              <a:rPr lang="ru-RU" b="1" dirty="0" err="1" smtClean="0"/>
              <a:t>Порубель</a:t>
            </a:r>
            <a:r>
              <a:rPr lang="ru-RU" b="1" dirty="0" smtClean="0"/>
              <a:t> Ольга Юрьевна</a:t>
            </a:r>
          </a:p>
          <a:p>
            <a:r>
              <a:rPr lang="ru-RU" b="1" dirty="0" smtClean="0"/>
              <a:t>Экскурсовод музея «Огни Москвы»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1" y="1990724"/>
            <a:ext cx="3421856" cy="4562475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2314575" y="-2622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Уличное освещение Москвы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благоустройство города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примере </a:t>
            </a: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Бульвара Дмитрия Донского </a:t>
            </a:r>
            <a:b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(район Северное Бутово)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08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1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65752"/>
            <a:ext cx="10928420" cy="587692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Уличное освещение столицы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рошло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этапов своего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2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Существующая концепция уличного освещения Москвы соответствует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мировым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внутригосударственным стандартам и нормам по: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санитарным параметрам освещенности;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энергосбережению;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эстетическим параметрам;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экономическим требованиям времени;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приданию особого вида в освещении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ландшафтов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архитектурных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объектов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толица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стартовой площадкой для внедрения всего нового, передового и современного в уличной электрификации любого города страны.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Авторский вариант дополнения освещения Б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ульвара Дмитрия Донского направлен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улучшение благоустройства своего района.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81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25" y="0"/>
            <a:ext cx="6467475" cy="735014"/>
          </a:xfrm>
        </p:spPr>
        <p:txBody>
          <a:bodyPr>
            <a:normAutofit/>
          </a:bodyPr>
          <a:lstStyle/>
          <a:p>
            <a:pPr algn="just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825" y="735014"/>
            <a:ext cx="11906250" cy="51079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Аксенова М.Д., «Энциклопедия для детей. История России и ее ближайших соседей», - М, «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Аванта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+», 2001 г., том 5.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Володин В.А., «Энциклопедия для детей. Российские столицы. Москва и Санкт-Петербург», - М, «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Аванта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+», 2001г., дополнительный том.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Гершкович Е., «Огни Москвы», Москва., Музейный гид, М, «Спутник», 2012г.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Джонатан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Вейнерт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«Светодиодное освещение», - «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Philips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Kinetics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2010г.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Мителев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С.В.,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Колотовский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Ю.В. и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«История освещения Санкт-Петербурга», - СПб, «Звезда Петербурга», 2009 г.</a:t>
            </a:r>
          </a:p>
          <a:p>
            <a:pPr marL="0" indent="0">
              <a:buNone/>
            </a:pP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ресурсы. Сайты.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Интернет-газета города Москвы  </a:t>
            </a:r>
            <a:r>
              <a:rPr lang="ru-RU" sz="1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https://moslenta.ru/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История России в фотографиях </a:t>
            </a:r>
            <a:r>
              <a:rPr lang="ru-RU" sz="1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https://russiainphoto.ru/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Каталог уникальных фонарей Москвы (исследовательский проект музея «Огни Москвы») </a:t>
            </a:r>
            <a:r>
              <a:rPr lang="ru-RU" sz="1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https://fonarimos.ru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Моссвет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официальный сайт </a:t>
            </a:r>
            <a:r>
              <a:rPr lang="ru-RU" sz="1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http://www.mossvet.ru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 Северное Бутово, сайт </a:t>
            </a:r>
            <a:r>
              <a:rPr lang="ru-RU" sz="1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http://www.ms-butovo.ru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Наука и жизнь научно-популярный журнал </a:t>
            </a:r>
            <a:r>
              <a:rPr lang="ru-RU" sz="1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https://www.nkj.ru/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Популярная механика, электронный журнал </a:t>
            </a:r>
            <a:r>
              <a:rPr lang="ru-RU" sz="1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https://www.popmech.ru/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Сайт Мэра Москвы </a:t>
            </a:r>
            <a:r>
              <a:rPr lang="ru-RU" sz="1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https://www.mos.ru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Музейная информация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sz="1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https://shm.ru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официальный сайт Государственного исторического музея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sz="1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http://www.ognimos.ru/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официальный сайт музея «Огни Москвы»</a:t>
            </a:r>
          </a:p>
          <a:p>
            <a:pPr marL="0" indent="0">
              <a:buNone/>
            </a:pP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Учебно-исследовательские работы учащихся школы 2006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 Малышева Анастасия – «Иллюстрированный словарь района Северное Бутово», 2018 год.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 Мельник Павел – «Путь усадьбы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Феррейнов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ВИЛАРу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2013 год.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Старчак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Александра, Савицкий Андрей - «Погибающая усадьба Знаменское-Садки», 2013 год.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1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0184" y="433821"/>
            <a:ext cx="65763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Электрический </a:t>
            </a:r>
            <a:r>
              <a:rPr lang="ru-RU" sz="2400" b="1" i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свет продолжает наш </a:t>
            </a:r>
            <a:r>
              <a:rPr lang="ru-RU" sz="2400" b="1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день…</a:t>
            </a:r>
          </a:p>
          <a:p>
            <a:r>
              <a:rPr lang="ru-RU" sz="1200" b="1" i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ru-RU" b="1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Из песни В. Цоя «Перемен!»</a:t>
            </a:r>
            <a:endParaRPr lang="ru-RU" b="1" i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xiaomi\Desktop\ПРОЕКТ ФОНАРИ\фото\IMG_11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631" y="1565588"/>
            <a:ext cx="6155141" cy="4617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727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710" y="213885"/>
            <a:ext cx="11182350" cy="6467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 marL="0" indent="0">
              <a:buNone/>
            </a:pPr>
            <a:r>
              <a:rPr 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Энергообеспечение </a:t>
            </a:r>
            <a:r>
              <a:rPr lang="ru-RU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и его наружное освещение является важнейшей задачей государства, ведь оно является 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основой как жизнедеятельности человека</a:t>
            </a:r>
            <a:r>
              <a:rPr lang="ru-RU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 и экономики в целом.</a:t>
            </a:r>
          </a:p>
          <a:p>
            <a:pPr marL="0" indent="0">
              <a:buNone/>
            </a:pPr>
            <a:r>
              <a:rPr 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 </a:t>
            </a:r>
            <a:r>
              <a:rPr lang="ru-RU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наружное освещение города Москвы прошло непростой путь от масляной лампы, керосина, газа до электричества. На протяжении более 280 лет теоретически и практически выявлялись преимущества и недостатки уличного освещения. Автор задался вопросом, есть ли проблема современного освещения города, несмотря на то, что Москва является столицей самого большого в мире государства? Возможно, рассмотреть дополнения в уличное освещение на примере своего района Северное Бутово как в дневное, так и в ночное время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определения осведомленности в вопросе уличного освещения Москвы и исторического прошлого территории района Северное Бутово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9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9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Выявлено недостаточная осведомленность среди семиклассников (60 человек) об истории возникновения наружного освещения Москвы и историческом прошлом территории Северное Бутово, хотя многие учащиеся глубоко заинтересованы в данной теме.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079" y="4063483"/>
            <a:ext cx="2161056" cy="12169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669" y="4051460"/>
            <a:ext cx="1639805" cy="1121640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665981622"/>
              </p:ext>
            </p:extLst>
          </p:nvPr>
        </p:nvGraphicFramePr>
        <p:xfrm>
          <a:off x="7144815" y="3535519"/>
          <a:ext cx="2143166" cy="1309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162521453"/>
              </p:ext>
            </p:extLst>
          </p:nvPr>
        </p:nvGraphicFramePr>
        <p:xfrm>
          <a:off x="9325969" y="3885904"/>
          <a:ext cx="2161069" cy="1501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865860413"/>
              </p:ext>
            </p:extLst>
          </p:nvPr>
        </p:nvGraphicFramePr>
        <p:xfrm>
          <a:off x="5364660" y="3939505"/>
          <a:ext cx="2165685" cy="1300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688173677"/>
              </p:ext>
            </p:extLst>
          </p:nvPr>
        </p:nvGraphicFramePr>
        <p:xfrm>
          <a:off x="3066318" y="3708990"/>
          <a:ext cx="2244752" cy="1598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439093844"/>
              </p:ext>
            </p:extLst>
          </p:nvPr>
        </p:nvGraphicFramePr>
        <p:xfrm>
          <a:off x="7271287" y="3644857"/>
          <a:ext cx="2194560" cy="1934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92870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346509" y="0"/>
            <a:ext cx="11559942" cy="5467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исторические и современные перемены в уличном освещении города Москвы.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Выяснить историю уличного освещения города Москвы.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Проанализировать современную концепцию наружного освещения столицы.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Предложить авторский вариант освещения центральной части Северного Бутово с учетом исторических событий и современных названий объектов района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Наружное освещение Москвы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 по совершенствованию уличного освещения 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примере центральной части района Северное Бутово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предположить, что,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ведущую роль Москвы и ее пример по комфортному и экономичному освещению города, уличное освещение можно совершенствовать не только в знаковых местах столицы, но и в отдельно взятых районах.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картографический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моделирование, наблюдение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анализ, синтез, сравнение,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в авторском подходе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анализу уличного освещения Москвы с учетом проживания в муниципальном районе Северное Бутово.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Связана с представлением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Управу Северного Бутово авторского варианта модернизации освещения центральной части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27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964" y="21734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века света на московских улицах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8964" y="5285663"/>
            <a:ext cx="233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Масляный фонарь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1730-1860-е года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 свечи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55604" y="1962445"/>
            <a:ext cx="25492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Керосиновый фонарь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1853-1926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9 свечей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80055" y="5285663"/>
            <a:ext cx="23645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Газовый фонарь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1865-1932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12 свечей</a:t>
            </a:r>
          </a:p>
        </p:txBody>
      </p:sp>
      <p:pic>
        <p:nvPicPr>
          <p:cNvPr id="8" name="Объект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436" y="3305315"/>
            <a:ext cx="1739160" cy="2639399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1542" y="3633996"/>
            <a:ext cx="2629442" cy="1972081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61" y="1658926"/>
            <a:ext cx="1980405" cy="2961110"/>
          </a:xfrm>
          <a:prstGeom prst="rect">
            <a:avLst/>
          </a:prstGeom>
          <a:noFill/>
        </p:spPr>
      </p:pic>
      <p:cxnSp>
        <p:nvCxnSpPr>
          <p:cNvPr id="12" name="Прямая со стрелкой 11"/>
          <p:cNvCxnSpPr>
            <a:stCxn id="3" idx="3"/>
            <a:endCxn id="5" idx="1"/>
          </p:cNvCxnSpPr>
          <p:nvPr/>
        </p:nvCxnSpPr>
        <p:spPr>
          <a:xfrm flipV="1">
            <a:off x="3165764" y="2424110"/>
            <a:ext cx="1689840" cy="332321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5" idx="3"/>
            <a:endCxn id="6" idx="1"/>
          </p:cNvCxnSpPr>
          <p:nvPr/>
        </p:nvCxnSpPr>
        <p:spPr>
          <a:xfrm>
            <a:off x="7404840" y="2424110"/>
            <a:ext cx="1575215" cy="332321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Объект 3" descr="ÐÐ¾Ð´ÐµÐ»Ñ ÑÐ»Ð¸ÑÐ½Ð¾Ð³Ð¾ Ð³Ð°Ð·Ð¾Ð²Ð¾Ð³Ð¾ ÑÐ¾Ð½Ð°ÑÑ. ÐÐ¾Ð½ÐµÑ XIX Ð²ÐµÐºÐ°. Ð­ÐºÑÐ¿Ð¾Ð½Ð°Ñ ÑÑÐ°Ð½Ð¸ÑÑÑ Ð² ÐÑÐ·ÐµÐµ Ð¸ÑÑÐ¾ÑÐ¸Ð¸ Ð¸ ÑÐµÐºÐ¾Ð½ÑÑÑÑÐºÑÐ¸Ð¸ ÐÐ¾ÑÐºÐ²Ñ. 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110" y="1542905"/>
            <a:ext cx="2112132" cy="3077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76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века света на московских улицах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62763" y="1415625"/>
            <a:ext cx="3066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Электрический фонарь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1880-настоящее время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1200 Лм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7000" y="2902741"/>
            <a:ext cx="26138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Лампы накаливания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31454" y="2902741"/>
            <a:ext cx="2529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Газоразрядные лампы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52166" y="2902741"/>
            <a:ext cx="2462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Светодиодные лампы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>
            <a:stCxn id="3" idx="1"/>
            <a:endCxn id="4" idx="0"/>
          </p:cNvCxnSpPr>
          <p:nvPr/>
        </p:nvCxnSpPr>
        <p:spPr>
          <a:xfrm flipH="1">
            <a:off x="1433946" y="1877290"/>
            <a:ext cx="3128817" cy="10254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3" idx="2"/>
            <a:endCxn id="5" idx="0"/>
          </p:cNvCxnSpPr>
          <p:nvPr/>
        </p:nvCxnSpPr>
        <p:spPr>
          <a:xfrm flipH="1">
            <a:off x="6095999" y="2338955"/>
            <a:ext cx="1" cy="5637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3" idx="3"/>
            <a:endCxn id="6" idx="0"/>
          </p:cNvCxnSpPr>
          <p:nvPr/>
        </p:nvCxnSpPr>
        <p:spPr>
          <a:xfrm>
            <a:off x="7629236" y="1877290"/>
            <a:ext cx="2854037" cy="10254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928192"/>
            <a:ext cx="1785585" cy="2153560"/>
          </a:xfrm>
          <a:prstGeom prst="rect">
            <a:avLst/>
          </a:prstGeom>
          <a:noFill/>
        </p:spPr>
      </p:pic>
      <p:pic>
        <p:nvPicPr>
          <p:cNvPr id="14" name="Рисунок 13" descr="D:\!Свет\фото из огни москы\DCIM\10090701\DSC018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81717" y="4228012"/>
            <a:ext cx="2153559" cy="155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D:\!Свет\фото из огни москы\DCIM\10090701\DSC018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629" y="3389455"/>
            <a:ext cx="2446739" cy="162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D:\!Свет\фото из огни москы\DCIM\10090701\DSC0187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393" y="5132727"/>
            <a:ext cx="2450975" cy="162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3918" y="3793912"/>
            <a:ext cx="1182480" cy="22878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3273" y="3793912"/>
            <a:ext cx="1650144" cy="22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5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974" y="60517"/>
            <a:ext cx="9597518" cy="162953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современного уличного освещения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освещения Москвы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6703" y="2110147"/>
            <a:ext cx="2915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1. Безопасность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0461" y="3604458"/>
            <a:ext cx="38578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2. Энергосбережение, экономичность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8351" y="5175020"/>
            <a:ext cx="42098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3.Эстетическая 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общественная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функция</a:t>
            </a: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Картинки по запросу ленинградское шоссе ночью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444" y="1497480"/>
            <a:ext cx="2070938" cy="116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светодиодная лампа улична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339" y="2779308"/>
            <a:ext cx="2771460" cy="207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44810" y="2749581"/>
            <a:ext cx="2849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Ленинградское шоссе ночью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53102" y="4081511"/>
            <a:ext cx="307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Светодиодные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уличные лампы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695" y="1736480"/>
            <a:ext cx="2510952" cy="39155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71608" y="5759795"/>
            <a:ext cx="102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 год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945" y="4471607"/>
            <a:ext cx="1600810" cy="21059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69639" y="5820501"/>
            <a:ext cx="1884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Праздничное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 города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46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584" y="128016"/>
            <a:ext cx="10515600" cy="64827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 предложения по освещению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Северное Бутово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4984" y="896914"/>
            <a:ext cx="7214316" cy="51542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24984" y="6171791"/>
            <a:ext cx="7127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450215" algn="ctr"/>
            <a:r>
              <a:rPr lang="ru-RU" sz="1600" b="1" i="1" dirty="0">
                <a:latin typeface="Times New Roman" panose="02020603050405020304" pitchFamily="18" charset="0"/>
              </a:rPr>
              <a:t>Карта </a:t>
            </a:r>
            <a:r>
              <a:rPr lang="ru-RU" sz="1600" b="1" i="1" dirty="0" smtClean="0">
                <a:latin typeface="Times New Roman" panose="02020603050405020304" pitchFamily="18" charset="0"/>
              </a:rPr>
              <a:t>расположения </a:t>
            </a:r>
            <a:r>
              <a:rPr lang="ru-RU" sz="1600" b="1" i="1" dirty="0">
                <a:latin typeface="Times New Roman" panose="02020603050405020304" pitchFamily="18" charset="0"/>
              </a:rPr>
              <a:t>светодиодных панно и освещенной </a:t>
            </a:r>
            <a:r>
              <a:rPr lang="ru-RU" sz="1600" b="1" i="1" dirty="0" smtClean="0">
                <a:latin typeface="Times New Roman" panose="02020603050405020304" pitchFamily="18" charset="0"/>
              </a:rPr>
              <a:t>конструкции</a:t>
            </a:r>
          </a:p>
          <a:p>
            <a:pPr indent="450215" algn="ctr"/>
            <a:r>
              <a:rPr lang="ru-RU" sz="1600" b="1" i="1" dirty="0" smtClean="0">
                <a:latin typeface="Times New Roman" panose="02020603050405020304" pitchFamily="18" charset="0"/>
              </a:rPr>
              <a:t> </a:t>
            </a:r>
            <a:r>
              <a:rPr lang="ru-RU" sz="1600" b="1" i="1" dirty="0">
                <a:latin typeface="Times New Roman" panose="02020603050405020304" pitchFamily="18" charset="0"/>
              </a:rPr>
              <a:t>в Северном Бутово</a:t>
            </a:r>
            <a:endParaRPr lang="ru-RU" sz="16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861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27" y="1856039"/>
            <a:ext cx="5670127" cy="376777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64724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 предложения по освещению 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Северное Бутово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469" y="5623811"/>
            <a:ext cx="5491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светодиодных панно на местности (проект)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xiaomi\Desktop\фонари\panel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25" y="2053783"/>
            <a:ext cx="2722599" cy="363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1. Ð¡ÐºÐ°Ð·Ð°Ð½Ð¸Ðµ, Ð.43. Â«ÐÐ½ÑÐ·Ñ Ð²ÐµÐ»Ð¸ÐºÐ¸Ð¹ ÐÐ¼Ð¸ÑÑÐµÐ¹ ÐÐ²Ð°Ð½Ð¾Ð²Ð¸ÑÑ Ð¸ Ð²ÑÐµ Ð²Ð¾Ð¸ÑÐºÐ¾ Ð²ÑÐµÑÐ° Ð½Ð° Ð¿Ð¾Ð»Ðµ, ÑÑÐ½Ð¾Ð²Ðµ Ð¶Ðµ ÑÑÑÐºÐ¸Ñ Ð½Ð°ÑÑÑÐ¿Ð¸ÑÐ° Ð¿Ð¾Ð»Ñ ÐºÐ°Ð»Ð¾Ð¼ÐµÐ½ÑÐºÐ°Ñ Ñ ÑÑÐ´Ð° ÐÐ°Ð½ÑÐ¸Ð»ÑÐµÐ²Ð°Â»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825" y="2569780"/>
            <a:ext cx="2004376" cy="2011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Куликовская битва 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925" y="4739103"/>
            <a:ext cx="1966276" cy="1904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6775350" y="5793088"/>
            <a:ext cx="25703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Пример светодиодного панно</a:t>
            </a:r>
            <a:endParaRPr lang="ru-RU" b="1" dirty="0"/>
          </a:p>
        </p:txBody>
      </p:sp>
      <p:pic>
        <p:nvPicPr>
          <p:cNvPr id="12" name="Рисунок 11" descr="5. Ð¡ÐºÐ°Ð·Ð°Ð½Ð¸Ðµ. Ð. 74 Â«ÐÐ½ÑÐ·Ñ ÐÐ¼Ð¸ÑÑÐµÐ¹ ÐÐ²Ð°Ð½Ð¾Ð²Ð¸ÑÑ Ð²ÑÐµÐ´Ðµ ÑÐ°Ð¼ Ð¸Ñ Ð¿Ð¾Ð»ÐºÑ Ñ Ð¿Ð°Ð»Ð¸ÑÐ°Ñ Ð¶ÐµÐ»ÐµÐ·Ð½Ð°Ñ. ÐÐ¾Ð³Ð°ÑÑÑÐ¸ Ð¶Ðµ ÑÑÑÑÐ¸Ð¸ ÑÐ´ÐµÑÐ¶Ð°ÑÐµ ÐµÐ³Ð¾Â».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725" y="552451"/>
            <a:ext cx="2042475" cy="1938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702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3075" y="229285"/>
            <a:ext cx="8801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 предложения по освещению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Северное Бутово</a:t>
            </a:r>
          </a:p>
        </p:txBody>
      </p:sp>
      <p:pic>
        <p:nvPicPr>
          <p:cNvPr id="3" name="Рисунок 2" descr="&amp;Bcy;&amp;ycy;&amp;vcy;&amp;shcy;&amp;iecy;&amp;iecy; &amp;scy;&amp;iecy;&amp;lcy;&amp;ocy; &amp;Kcy;&amp;acy;&amp;chcy;&amp;acy;&amp;lcy;&amp;ocy;&amp;vcy;&amp;ocy; (&amp;rcy;&amp;acy;&amp;ncy;&amp;iecy;&amp;iecy; &amp;Kcy;&amp;acy;&amp;chcy;&amp;acy;&amp;lcy;&amp;ocy;&amp;vcy;&amp;ocy; &amp;icy; &amp;Kcy;&amp;icy;&amp;ocy;&amp;vcy;&amp;ocy;) - &amp;gcy;&amp;ocy;&amp;rcy;&amp;ocy;&amp;dcy; &amp;Mcy;&amp;ocy;&amp;scy;&amp;kcy;&amp;vcy;&amp;acy;, &amp;Rcy;&amp;ocy;&amp;scy;&amp;scy;&amp;icy;&amp;yacy; - &amp;fcy;&amp;ocy;&amp;tcy;&amp;ocy;, &amp;ocy;&amp;pcy;&amp;icy;&amp;scy;&amp;acy;&amp;ncy;&amp;icy;&amp;ie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91649" y="971549"/>
            <a:ext cx="2047875" cy="1863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7" name="Picture 4" descr="http://sadki.net/fdom/dom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3700" y="2950642"/>
            <a:ext cx="2155825" cy="166179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9" name="Рисунок 8" descr="https://stroi.mos.ru/uploads/cache/gallery_media_full/gallery_media/0001/86/af650ab8683feb08ecbb44e86fc1f6da58497397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593" y="4727602"/>
            <a:ext cx="2116932" cy="1777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822" y="1878041"/>
            <a:ext cx="2663356" cy="361240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837105" y="5616588"/>
            <a:ext cx="3218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</a:rPr>
              <a:t>Пример светодиодного панно</a:t>
            </a:r>
            <a:endParaRPr lang="ru-RU" b="1" dirty="0"/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71" y="1990725"/>
            <a:ext cx="5266735" cy="3499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2158" y="5490445"/>
            <a:ext cx="5491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светодиодных панно на местности (проект)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6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21835</TotalTime>
  <Words>668</Words>
  <Application>Microsoft Office PowerPoint</Application>
  <PresentationFormat>Широкоэкранный</PresentationFormat>
  <Paragraphs>113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Verdana</vt:lpstr>
      <vt:lpstr>Тема Office</vt:lpstr>
      <vt:lpstr>Уличное освещение Москвы  и благоустройство города на примере Бульвара Дмитрия Донского  (район Северное Бутово) </vt:lpstr>
      <vt:lpstr>Презентация PowerPoint</vt:lpstr>
      <vt:lpstr>Презентация PowerPoint</vt:lpstr>
      <vt:lpstr>Три века света на московских улицах</vt:lpstr>
      <vt:lpstr>Три века света на московских улицах</vt:lpstr>
      <vt:lpstr>Цели и задачи современного уличного освещения Концепция освещения Москвы</vt:lpstr>
      <vt:lpstr>Авторские предложения по освещению  района Северное Бутово</vt:lpstr>
      <vt:lpstr>Презентация PowerPoint</vt:lpstr>
      <vt:lpstr>Презентация PowerPoint</vt:lpstr>
      <vt:lpstr>Заключение</vt:lpstr>
      <vt:lpstr>Источники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Уличное освещение Москвы как важнейшая часть благоустройства города</dc:title>
  <dc:creator>Пользователь Windows</dc:creator>
  <cp:lastModifiedBy>Пользователь Windows</cp:lastModifiedBy>
  <cp:revision>181</cp:revision>
  <cp:lastPrinted>2019-10-05T06:48:01Z</cp:lastPrinted>
  <dcterms:created xsi:type="dcterms:W3CDTF">2019-09-27T15:48:14Z</dcterms:created>
  <dcterms:modified xsi:type="dcterms:W3CDTF">2020-04-06T09:30:04Z</dcterms:modified>
</cp:coreProperties>
</file>