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9AF">
                  <a:alpha val="46998"/>
                </a:srgbClr>
              </a:gs>
              <a:gs pos="100000">
                <a:srgbClr val="00EBF8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" name="Shape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46998"/>
                </a:srgbClr>
              </a:gs>
              <a:gs pos="100000">
                <a:srgbClr val="009BE5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7" name="Group"/>
          <p:cNvGrpSpPr/>
          <p:nvPr/>
        </p:nvGrpSpPr>
        <p:grpSpPr>
          <a:xfrm>
            <a:off x="-3175" y="203200"/>
            <a:ext cx="9159875" cy="642938"/>
            <a:chOff x="0" y="0"/>
            <a:chExt cx="9159875" cy="642937"/>
          </a:xfrm>
        </p:grpSpPr>
        <p:pic>
          <p:nvPicPr>
            <p:cNvPr id="2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50" y="0"/>
              <a:ext cx="9129713" cy="642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4450"/>
              <a:ext cx="9159875" cy="557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8516937" y="6513512"/>
            <a:ext cx="165101" cy="203201"/>
          </a:xfrm>
          <a:prstGeom prst="rect">
            <a:avLst/>
          </a:prstGeom>
        </p:spPr>
        <p:txBody>
          <a:bodyPr/>
          <a:lstStyle>
            <a:lvl1pPr algn="r">
              <a:tabLst>
                <a:tab pos="723900" algn="l"/>
              </a:tabLst>
              <a:defRPr sz="1200">
                <a:solidFill>
                  <a:srgbClr val="D1EAE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9AF">
                  <a:alpha val="46998"/>
                </a:srgbClr>
              </a:gs>
              <a:gs pos="100000">
                <a:srgbClr val="00EBF8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"/>
          <p:cNvSpPr/>
          <p:nvPr/>
        </p:nvSpPr>
        <p:spPr>
          <a:xfrm>
            <a:off x="4381500" y="-7938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>
                  <a:alpha val="46998"/>
                </a:srgbClr>
              </a:gs>
              <a:gs pos="100000">
                <a:srgbClr val="009BE5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" name="Group"/>
          <p:cNvGrpSpPr/>
          <p:nvPr/>
        </p:nvGrpSpPr>
        <p:grpSpPr>
          <a:xfrm>
            <a:off x="-3175" y="203200"/>
            <a:ext cx="9159875" cy="642938"/>
            <a:chOff x="0" y="0"/>
            <a:chExt cx="9159875" cy="642937"/>
          </a:xfrm>
        </p:grpSpPr>
        <p:pic>
          <p:nvPicPr>
            <p:cNvPr id="4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50" y="0"/>
              <a:ext cx="9129713" cy="642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4450"/>
              <a:ext cx="9159875" cy="557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7924800" y="6411912"/>
            <a:ext cx="2413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</p:sldLayoutIdLst>
  <p:transition xmlns:p14="http://schemas.microsoft.com/office/powerpoint/2010/main" spd="med" advClick="1"/>
  <p:txStyles>
    <p:titleStyle>
      <a:lvl1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342900" marR="0" indent="114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342900" marR="0" indent="571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342900" marR="0" indent="1028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342900" marR="0" indent="14859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342900" marR="0" indent="19431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342900" marR="0" indent="24003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342900" marR="0" indent="28575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42900" marR="0" indent="3314700" algn="l" defTabSz="449262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11.png"/><Relationship Id="rId5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075" y="0"/>
            <a:ext cx="8407400" cy="379095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Проект выполнила: Евсикова Александра 10 класс ГБОУ Школа №656 им. А. С. Макаренко Руководители проекта: Чернявская М. Е. -учитель изо и технологии Мигалева И. А. - учитель МХК, ОРКСЭ и музыки."/>
          <p:cNvSpPr txBox="1"/>
          <p:nvPr/>
        </p:nvSpPr>
        <p:spPr>
          <a:xfrm>
            <a:off x="720725" y="3317726"/>
            <a:ext cx="8229600" cy="2441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600">
                <a:latin typeface="Calibri"/>
                <a:ea typeface="Calibri"/>
                <a:cs typeface="Calibri"/>
                <a:sym typeface="Calibri"/>
              </a:defRPr>
            </a:pPr>
            <a:r>
              <a:t>Проект выполнила:</a:t>
            </a:r>
            <a:br/>
            <a:r>
              <a:t>Евсикова Александра 10 класс</a:t>
            </a:r>
            <a:br/>
            <a:r>
              <a:t>ГБОУ Школа №656 им. А. С. Макаренко</a:t>
            </a:r>
            <a:br/>
            <a:r>
              <a:t>Руководители проекта:</a:t>
            </a:r>
            <a:br/>
            <a:r>
              <a:t>Чернявская М. Е. -учитель изо и технологии</a:t>
            </a:r>
            <a:br/>
            <a:r>
              <a:t>Мигалева И. А. - учитель МХК, ОРКСЭ и музыки.</a:t>
            </a:r>
            <a:r>
              <a:rPr sz="20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 результатам опроса мнения разделились:"/>
          <p:cNvSpPr txBox="1"/>
          <p:nvPr/>
        </p:nvSpPr>
        <p:spPr>
          <a:xfrm>
            <a:off x="457200" y="943768"/>
            <a:ext cx="8228013" cy="900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 результатам опроса мнения разделились:</a:t>
            </a:r>
            <a:br/>
          </a:p>
        </p:txBody>
      </p:sp>
      <p:pic>
        <p:nvPicPr>
          <p:cNvPr id="1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087" y="1506537"/>
            <a:ext cx="6918326" cy="4997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В результате за вариант 2 проголосовало 64% опрошенных."/>
          <p:cNvSpPr txBox="1"/>
          <p:nvPr/>
        </p:nvSpPr>
        <p:spPr>
          <a:xfrm>
            <a:off x="2454612" y="5876924"/>
            <a:ext cx="6458992" cy="39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В результате за вариант 2 проголосовало 64% опрошенных.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Вывод:…"/>
          <p:cNvSpPr txBox="1"/>
          <p:nvPr/>
        </p:nvSpPr>
        <p:spPr>
          <a:xfrm>
            <a:off x="727412" y="333375"/>
            <a:ext cx="7978101" cy="29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/>
            </a:pPr>
            <a:r>
              <a:t>Вывод: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/>
            </a:pPr>
            <a:r>
              <a:t>Строительство КОЦ является самым приемлемым </a:t>
            </a:r>
            <a:r>
              <a:rPr b="0"/>
              <a:t>вариантом, он не только будет востребованным для населения нашего района, но и окупится приблизительно через 4 года и будет приносить прибыль, что немало важно в кризисные годы.</a:t>
            </a:r>
          </a:p>
        </p:txBody>
      </p:sp>
      <p:pic>
        <p:nvPicPr>
          <p:cNvPr id="10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0275" y="3379787"/>
            <a:ext cx="4225925" cy="237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112" y="3784600"/>
            <a:ext cx="4108451" cy="2574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писок литературы…"/>
          <p:cNvSpPr txBox="1"/>
          <p:nvPr/>
        </p:nvSpPr>
        <p:spPr>
          <a:xfrm>
            <a:off x="575012" y="836612"/>
            <a:ext cx="7833638" cy="60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/>
            </a:pPr>
            <a:r>
              <a:t>Список литературы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endParaRPr b="1" sz="2400"/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1.СНиПы по строительным материалам, 2015-2019г.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2.Справочник по черчению Чекмарев А. А., Осипов В. К. </a:t>
            </a:r>
            <a:r>
              <a:t>Acamedia</a:t>
            </a:r>
            <a:r>
              <a:t> 2015г.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3.«Архитектура всех времен» Быков Н. Л., Погодин А. П., 2006г.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4.«Книга настоящего архитектора» Лукьянов О. П., Жуков И. Г., 2017г.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5.«Мир архитектуры» Гутнов А. Э., 2015г.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6.«Основы понимания архитектуры» Ильин М. А., 2016г.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7.Иванова С.В., Киреев Ю.А., Киреева К. А. История развития пенсионного обеспечения в России. Казань: Бук, 2016, с.84-87.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8.Лукьянов А. Н., Печерская Анна Николаевна Живой уголок, Издательство: Дрофа Плюс, 2010 г. Серия: Моя книжная полка.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9.Сайт мэра и правительства Москвы </a:t>
            </a:r>
            <a:r>
              <a:t>mos</a:t>
            </a:r>
            <a:r>
              <a:t>.</a:t>
            </a:r>
            <a:r>
              <a:t>ru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10. Сайт района beskudnikovo.mos.ru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11.СП 2.1.2.3358-16 Санитарно- эпидемиологические требования к размещению, устройству, оборудованию, содержанию, санитарно-гигиеническому и противоэпидемическому режиму работы организаций социального обслуживания.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пасибо  за внимание!"/>
          <p:cNvSpPr txBox="1"/>
          <p:nvPr/>
        </p:nvSpPr>
        <p:spPr>
          <a:xfrm>
            <a:off x="644525" y="1131887"/>
            <a:ext cx="822801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5000">
                <a:solidFill>
                  <a:srgbClr val="04617B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Спасибо </a:t>
            </a:r>
            <a:br/>
            <a:r>
              <a:t>за внимание!</a:t>
            </a:r>
          </a:p>
        </p:txBody>
      </p:sp>
      <p:pic>
        <p:nvPicPr>
          <p:cNvPr id="11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0150" y="3860800"/>
            <a:ext cx="3862388" cy="2500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812" y="3644900"/>
            <a:ext cx="2917826" cy="255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Актуальность…"/>
          <p:cNvSpPr txBox="1"/>
          <p:nvPr/>
        </p:nvSpPr>
        <p:spPr>
          <a:xfrm>
            <a:off x="654387" y="1028700"/>
            <a:ext cx="8051126" cy="618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/>
            </a:pPr>
            <a:r>
              <a:t>Актуальность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     Пожилые люди – быстро растущая социально-демографическая группа, зачастую не знают своих прав, психологически не готовы себя защитить, не обладают информацией, куда обращаться в кризисной ситуации, кто может им помочь, где провести досуг.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Правительство Москвы вынесло Постановление от 18 декабря 2018 года N 1578-ПП о реализации в городе Москве проекта "Московское долголетие".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В целях создания на постоянной основе системы организации активного досуга граждан старшего поколения и иных категорий граждан, появилась идея создания КОЦ в нашем районе.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Цель проекта:…"/>
          <p:cNvSpPr txBox="1"/>
          <p:nvPr/>
        </p:nvSpPr>
        <p:spPr>
          <a:xfrm>
            <a:off x="367050" y="692150"/>
            <a:ext cx="8265438" cy="5442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latin typeface="+mj-lt"/>
                <a:ea typeface="+mj-ea"/>
                <a:cs typeface="+mj-cs"/>
                <a:sym typeface="Times New Roman"/>
              </a:defRPr>
            </a:pPr>
            <a:r>
              <a:t>Цель проекта: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>
                <a:latin typeface="+mj-lt"/>
                <a:ea typeface="+mj-ea"/>
                <a:cs typeface="+mj-cs"/>
                <a:sym typeface="Times New Roman"/>
              </a:defRPr>
            </a:pPr>
            <a:r>
              <a:t>Создание культурно-оздоровительного центра для пожилых людей в нашем районе.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latin typeface="+mj-lt"/>
                <a:ea typeface="+mj-ea"/>
                <a:cs typeface="+mj-cs"/>
                <a:sym typeface="Times New Roman"/>
              </a:defRPr>
            </a:pPr>
            <a:r>
              <a:t>Задачи проекта: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1. Осуществление связи поколений. Привлечение к работе центра молодежи, детских организаций (совместные праздники, вечера и т.д.).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2. Борьба с отрицательными стереотипами отношения к старости.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3. Создание программ центра, способствующих реализации творческих способностей и самовыражению посетителей. Центр должен служить местом дневного времяпрепровождения  пожилых людей 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4. Знакомство детей с внутренним миром пожилого человека.</a:t>
            </a:r>
          </a:p>
          <a:p>
            <a:pPr algn="just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+mj-lt"/>
                <a:ea typeface="+mj-ea"/>
                <a:cs typeface="+mj-cs"/>
                <a:sym typeface="Times New Roman"/>
              </a:defRPr>
            </a:pPr>
            <a:r>
              <a:t>5. Создание для пожилых людей атмосферы уверенности в завтрашнем дне, теплой семейной атмосферы. Обеспечение разнообразных программ по следующим направлениям: культурные ценности и традиции, медицинские. Разнообразное оформление центра (смена выставок, фотоэкспозиций, украшений к праздникам и т.д.)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Какую же цель преследует создание КОЦ?…"/>
          <p:cNvSpPr txBox="1"/>
          <p:nvPr/>
        </p:nvSpPr>
        <p:spPr>
          <a:xfrm>
            <a:off x="582950" y="333375"/>
            <a:ext cx="8194000" cy="665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/>
            </a:pPr>
            <a:r>
              <a:t>Какую же цель преследует создание КОЦ?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/>
            </a:p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/>
            </a:pPr>
            <a:r>
              <a:t>Цель:</a:t>
            </a:r>
            <a:r>
              <a:rPr b="0" u="none"/>
              <a:t> создание проекта КОЦ для поддержания пожилых людей, дать возможность им обрести уверенность в себе, проявить свои творческие способности,  поделиться своими знаниями и опытом с подрастающим поколением.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/>
            </a:p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 u="sng"/>
            </a:pPr>
            <a:r>
              <a:t>Задачи:</a:t>
            </a:r>
          </a:p>
          <a:p>
            <a:pPr defTabSz="914400"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Проанализировать район Бескудниково на наличие центров поддержки пожилого населения.</a:t>
            </a:r>
          </a:p>
          <a:p>
            <a:pPr defTabSz="914400"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Изучить направления, которые интересны пожилым людям и частоту посещаемости.</a:t>
            </a:r>
          </a:p>
          <a:p>
            <a:pPr defTabSz="914400"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Определить направления, возможные для реализации в Бескудниково.</a:t>
            </a:r>
          </a:p>
          <a:p>
            <a:pPr defTabSz="914400">
              <a:buSzPct val="100000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Составить бизнес-план по созданию КОЦ.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974" t="13250" r="10014" b="3915"/>
          <a:stretch>
            <a:fillRect/>
          </a:stretch>
        </p:blipFill>
        <p:spPr>
          <a:xfrm>
            <a:off x="3690937" y="-23813"/>
            <a:ext cx="5310188" cy="688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925" y="4751387"/>
            <a:ext cx="4310063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214312"/>
            <a:ext cx="1000125" cy="1239838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"/>
          <p:cNvSpPr/>
          <p:nvPr/>
        </p:nvSpPr>
        <p:spPr>
          <a:xfrm flipH="1" rot="1080000">
            <a:off x="7046912" y="3146424"/>
            <a:ext cx="620714" cy="77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982"/>
                </a:moveTo>
                <a:lnTo>
                  <a:pt x="5400" y="12982"/>
                </a:lnTo>
                <a:lnTo>
                  <a:pt x="5400" y="0"/>
                </a:lnTo>
                <a:lnTo>
                  <a:pt x="16200" y="0"/>
                </a:lnTo>
                <a:lnTo>
                  <a:pt x="16200" y="12982"/>
                </a:lnTo>
                <a:lnTo>
                  <a:pt x="21600" y="1298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F6FC6"/>
          </a:solidFill>
          <a:ln w="25560" cap="sq">
            <a:solidFill>
              <a:srgbClr val="085091"/>
            </a:solidFill>
          </a:ln>
        </p:spPr>
        <p:txBody>
          <a:bodyPr lIns="45719" rIns="45719" anchor="ctr"/>
          <a:lstStyle/>
          <a:p>
            <a:pPr defTabSz="914400"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950" y="833437"/>
            <a:ext cx="2322513" cy="247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546" t="14591" r="1484" b="17797"/>
          <a:stretch>
            <a:fillRect/>
          </a:stretch>
        </p:blipFill>
        <p:spPr>
          <a:xfrm>
            <a:off x="323849" y="260349"/>
            <a:ext cx="2952752" cy="362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32154" r="0" b="27305"/>
          <a:stretch>
            <a:fillRect/>
          </a:stretch>
        </p:blipFill>
        <p:spPr>
          <a:xfrm>
            <a:off x="3810000" y="354012"/>
            <a:ext cx="3971925" cy="286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rcRect l="0" t="6347" r="0" b="18495"/>
          <a:stretch>
            <a:fillRect/>
          </a:stretch>
        </p:blipFill>
        <p:spPr>
          <a:xfrm>
            <a:off x="2430462" y="4022725"/>
            <a:ext cx="2760663" cy="2651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rcRect l="0" t="16665" r="0" b="18415"/>
          <a:stretch>
            <a:fillRect/>
          </a:stretch>
        </p:blipFill>
        <p:spPr>
          <a:xfrm>
            <a:off x="5940425" y="3357562"/>
            <a:ext cx="2868613" cy="3313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0" y="165100"/>
            <a:ext cx="3743325" cy="145573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1.Нужен ли вам КОЦ?…"/>
          <p:cNvSpPr txBox="1"/>
          <p:nvPr/>
        </p:nvSpPr>
        <p:spPr>
          <a:xfrm>
            <a:off x="284499" y="552450"/>
            <a:ext cx="4485602" cy="306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1.Нужен ли вам КОЦ?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2.Как вы относитесь к КОЦ?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3.Устраивает ли вас отношение к пожилым?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4.Пожилой человек важен сейчас?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5.Хотели бы вы посещать КОЦ такого типа?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/>
            </a:pPr>
            <a:r>
              <a:t>6.Уважаете ли вы своих бабушек и дедушек?</a:t>
            </a:r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137" y="2962275"/>
            <a:ext cx="5810251" cy="3867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152650"/>
            <a:ext cx="3689350" cy="2071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6426"/>
          <a:stretch>
            <a:fillRect/>
          </a:stretch>
        </p:blipFill>
        <p:spPr>
          <a:xfrm>
            <a:off x="4530725" y="4692649"/>
            <a:ext cx="4324350" cy="1785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850" y="2060575"/>
            <a:ext cx="3386138" cy="22558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Мы рассмотрели несколько вариантов постройки нашего здания, и остановились…"/>
          <p:cNvSpPr txBox="1"/>
          <p:nvPr/>
        </p:nvSpPr>
        <p:spPr>
          <a:xfrm>
            <a:off x="457200" y="10914"/>
            <a:ext cx="8229600" cy="13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+mj-lt"/>
                <a:ea typeface="+mj-ea"/>
                <a:cs typeface="+mj-cs"/>
                <a:sym typeface="Times New Roman"/>
              </a:defRPr>
            </a:pPr>
            <a:r>
              <a:t>Мы рассмотрели несколько вариантов постройки нашего здания, и остановились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+mj-lt"/>
                <a:ea typeface="+mj-ea"/>
                <a:cs typeface="+mj-cs"/>
                <a:sym typeface="Times New Roman"/>
              </a:defRPr>
            </a:pPr>
            <a:r>
              <a:t>на 2-х вариантах</a:t>
            </a:r>
          </a:p>
        </p:txBody>
      </p:sp>
      <p:sp>
        <p:nvSpPr>
          <p:cNvPr id="65" name="Вариант I                                        Вариант II"/>
          <p:cNvSpPr txBox="1"/>
          <p:nvPr/>
        </p:nvSpPr>
        <p:spPr>
          <a:xfrm>
            <a:off x="870287" y="1423987"/>
            <a:ext cx="8143201" cy="91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6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6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Вариант I                                        Вариант II </a:t>
            </a:r>
          </a:p>
        </p:txBody>
      </p:sp>
      <p:pic>
        <p:nvPicPr>
          <p:cNvPr id="66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550" y="4541837"/>
            <a:ext cx="3133725" cy="2087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"/>
          <p:cNvGrpSpPr/>
          <p:nvPr/>
        </p:nvGrpSpPr>
        <p:grpSpPr>
          <a:xfrm>
            <a:off x="642937" y="1857375"/>
            <a:ext cx="8001001" cy="3351213"/>
            <a:chOff x="0" y="0"/>
            <a:chExt cx="8001000" cy="3351212"/>
          </a:xfrm>
        </p:grpSpPr>
        <p:sp>
          <p:nvSpPr>
            <p:cNvPr id="68" name="Критерии оценки"/>
            <p:cNvSpPr txBox="1"/>
            <p:nvPr/>
          </p:nvSpPr>
          <p:spPr>
            <a:xfrm>
              <a:off x="68759" y="286543"/>
              <a:ext cx="252630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b="1" i="1" sz="22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Критерии оценки</a:t>
              </a:r>
            </a:p>
          </p:txBody>
        </p:sp>
        <p:sp>
          <p:nvSpPr>
            <p:cNvPr id="69" name="Идея №1"/>
            <p:cNvSpPr txBox="1"/>
            <p:nvPr/>
          </p:nvSpPr>
          <p:spPr>
            <a:xfrm>
              <a:off x="2734172" y="286543"/>
              <a:ext cx="252789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b="1" i="1" sz="22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Идея №1</a:t>
              </a:r>
            </a:p>
          </p:txBody>
        </p:sp>
        <p:sp>
          <p:nvSpPr>
            <p:cNvPr id="70" name="Идея №2"/>
            <p:cNvSpPr txBox="1"/>
            <p:nvPr/>
          </p:nvSpPr>
          <p:spPr>
            <a:xfrm>
              <a:off x="5402759" y="286543"/>
              <a:ext cx="252630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b="1" i="1" sz="22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Идея №2</a:t>
              </a:r>
            </a:p>
          </p:txBody>
        </p:sp>
        <p:sp>
          <p:nvSpPr>
            <p:cNvPr id="71" name="Эксплуатация"/>
            <p:cNvSpPr txBox="1"/>
            <p:nvPr/>
          </p:nvSpPr>
          <p:spPr>
            <a:xfrm>
              <a:off x="68759" y="904875"/>
              <a:ext cx="2526307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Эксплуатация</a:t>
              </a:r>
            </a:p>
          </p:txBody>
        </p:sp>
        <p:sp>
          <p:nvSpPr>
            <p:cNvPr id="72" name="-"/>
            <p:cNvSpPr txBox="1"/>
            <p:nvPr/>
          </p:nvSpPr>
          <p:spPr>
            <a:xfrm>
              <a:off x="2734172" y="1052512"/>
              <a:ext cx="2527894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73" name="+"/>
            <p:cNvSpPr txBox="1"/>
            <p:nvPr/>
          </p:nvSpPr>
          <p:spPr>
            <a:xfrm>
              <a:off x="5402759" y="1052512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74" name="Доступность"/>
            <p:cNvSpPr txBox="1"/>
            <p:nvPr/>
          </p:nvSpPr>
          <p:spPr>
            <a:xfrm>
              <a:off x="68759" y="1571625"/>
              <a:ext cx="2526307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Доступность</a:t>
              </a:r>
            </a:p>
          </p:txBody>
        </p:sp>
        <p:sp>
          <p:nvSpPr>
            <p:cNvPr id="75" name="-"/>
            <p:cNvSpPr txBox="1"/>
            <p:nvPr/>
          </p:nvSpPr>
          <p:spPr>
            <a:xfrm>
              <a:off x="2734172" y="1599406"/>
              <a:ext cx="2527894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76" name="+"/>
            <p:cNvSpPr txBox="1"/>
            <p:nvPr/>
          </p:nvSpPr>
          <p:spPr>
            <a:xfrm>
              <a:off x="5402759" y="1599406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77" name="Себестоимость"/>
            <p:cNvSpPr txBox="1"/>
            <p:nvPr/>
          </p:nvSpPr>
          <p:spPr>
            <a:xfrm>
              <a:off x="68759" y="1998662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Себестоимость</a:t>
              </a:r>
            </a:p>
          </p:txBody>
        </p:sp>
        <p:sp>
          <p:nvSpPr>
            <p:cNvPr id="78" name="-"/>
            <p:cNvSpPr txBox="1"/>
            <p:nvPr/>
          </p:nvSpPr>
          <p:spPr>
            <a:xfrm>
              <a:off x="2734172" y="2039937"/>
              <a:ext cx="2527894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79" name="+"/>
            <p:cNvSpPr txBox="1"/>
            <p:nvPr/>
          </p:nvSpPr>
          <p:spPr>
            <a:xfrm>
              <a:off x="5402759" y="2039937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80" name="Сроки выполнения"/>
            <p:cNvSpPr txBox="1"/>
            <p:nvPr/>
          </p:nvSpPr>
          <p:spPr>
            <a:xfrm>
              <a:off x="68759" y="2452687"/>
              <a:ext cx="2526307" cy="743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Сроки выполнения</a:t>
              </a:r>
            </a:p>
          </p:txBody>
        </p:sp>
        <p:sp>
          <p:nvSpPr>
            <p:cNvPr id="81" name="+"/>
            <p:cNvSpPr txBox="1"/>
            <p:nvPr/>
          </p:nvSpPr>
          <p:spPr>
            <a:xfrm>
              <a:off x="2734172" y="2489993"/>
              <a:ext cx="2527894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82" name="-"/>
            <p:cNvSpPr txBox="1"/>
            <p:nvPr/>
          </p:nvSpPr>
          <p:spPr>
            <a:xfrm>
              <a:off x="5402759" y="2489993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83" name="Итог:"/>
            <p:cNvSpPr txBox="1"/>
            <p:nvPr/>
          </p:nvSpPr>
          <p:spPr>
            <a:xfrm>
              <a:off x="68759" y="2898775"/>
              <a:ext cx="2526307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Итог:</a:t>
              </a:r>
            </a:p>
          </p:txBody>
        </p:sp>
        <p:sp>
          <p:nvSpPr>
            <p:cNvPr id="84" name="+"/>
            <p:cNvSpPr txBox="1"/>
            <p:nvPr/>
          </p:nvSpPr>
          <p:spPr>
            <a:xfrm>
              <a:off x="2734172" y="2939256"/>
              <a:ext cx="2527894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85" name="+++"/>
            <p:cNvSpPr txBox="1"/>
            <p:nvPr/>
          </p:nvSpPr>
          <p:spPr>
            <a:xfrm>
              <a:off x="5402759" y="2939256"/>
              <a:ext cx="2526307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102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2200"/>
              </a:lvl1pPr>
            </a:lstStyle>
            <a:p>
              <a:pPr/>
              <a:r>
                <a:t>+++</a:t>
              </a:r>
            </a:p>
          </p:txBody>
        </p:sp>
        <p:sp>
          <p:nvSpPr>
            <p:cNvPr id="86" name="Line"/>
            <p:cNvSpPr/>
            <p:nvPr/>
          </p:nvSpPr>
          <p:spPr>
            <a:xfrm flipH="1">
              <a:off x="2665412" y="0"/>
              <a:ext cx="1" cy="3348038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Line"/>
            <p:cNvSpPr/>
            <p:nvPr/>
          </p:nvSpPr>
          <p:spPr>
            <a:xfrm flipH="1">
              <a:off x="5334000" y="0"/>
              <a:ext cx="1" cy="3348038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Line"/>
            <p:cNvSpPr/>
            <p:nvPr/>
          </p:nvSpPr>
          <p:spPr>
            <a:xfrm>
              <a:off x="0" y="904875"/>
              <a:ext cx="7997825" cy="0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Line"/>
            <p:cNvSpPr/>
            <p:nvPr/>
          </p:nvSpPr>
          <p:spPr>
            <a:xfrm>
              <a:off x="0" y="1571625"/>
              <a:ext cx="7997825" cy="0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Line"/>
            <p:cNvSpPr/>
            <p:nvPr/>
          </p:nvSpPr>
          <p:spPr>
            <a:xfrm>
              <a:off x="0" y="1998662"/>
              <a:ext cx="7997825" cy="1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Line"/>
            <p:cNvSpPr/>
            <p:nvPr/>
          </p:nvSpPr>
          <p:spPr>
            <a:xfrm>
              <a:off x="0" y="2452687"/>
              <a:ext cx="7997825" cy="1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Line"/>
            <p:cNvSpPr/>
            <p:nvPr/>
          </p:nvSpPr>
          <p:spPr>
            <a:xfrm>
              <a:off x="0" y="2898775"/>
              <a:ext cx="7997825" cy="0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Line"/>
            <p:cNvSpPr/>
            <p:nvPr/>
          </p:nvSpPr>
          <p:spPr>
            <a:xfrm flipH="1">
              <a:off x="0" y="0"/>
              <a:ext cx="1" cy="3348038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Line"/>
            <p:cNvSpPr/>
            <p:nvPr/>
          </p:nvSpPr>
          <p:spPr>
            <a:xfrm>
              <a:off x="8001000" y="0"/>
              <a:ext cx="1" cy="3348038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Line"/>
            <p:cNvSpPr/>
            <p:nvPr/>
          </p:nvSpPr>
          <p:spPr>
            <a:xfrm>
              <a:off x="0" y="0"/>
              <a:ext cx="7997825" cy="0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Line"/>
            <p:cNvSpPr/>
            <p:nvPr/>
          </p:nvSpPr>
          <p:spPr>
            <a:xfrm>
              <a:off x="0" y="3351212"/>
              <a:ext cx="7997825" cy="1"/>
            </a:xfrm>
            <a:prstGeom prst="line">
              <a:avLst/>
            </a:prstGeom>
            <a:noFill/>
            <a:ln w="576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4587" y="165100"/>
            <a:ext cx="5108576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